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 id="2147483700" r:id="rId5"/>
    <p:sldMasterId id="2147483713" r:id="rId6"/>
  </p:sldMasterIdLst>
  <p:notesMasterIdLst>
    <p:notesMasterId r:id="rId45"/>
  </p:notesMasterIdLst>
  <p:sldIdLst>
    <p:sldId id="256"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98" r:id="rId32"/>
    <p:sldId id="299" r:id="rId33"/>
    <p:sldId id="288" r:id="rId34"/>
    <p:sldId id="289" r:id="rId35"/>
    <p:sldId id="290" r:id="rId36"/>
    <p:sldId id="291" r:id="rId37"/>
    <p:sldId id="292" r:id="rId38"/>
    <p:sldId id="297" r:id="rId39"/>
    <p:sldId id="293" r:id="rId40"/>
    <p:sldId id="294" r:id="rId41"/>
    <p:sldId id="296" r:id="rId42"/>
    <p:sldId id="300" r:id="rId43"/>
    <p:sldId id="313"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243"/>
    <p:restoredTop sz="62184"/>
  </p:normalViewPr>
  <p:slideViewPr>
    <p:cSldViewPr snapToGrid="0" snapToObjects="1">
      <p:cViewPr varScale="1">
        <p:scale>
          <a:sx n="66" d="100"/>
          <a:sy n="66" d="100"/>
        </p:scale>
        <p:origin x="2010" y="78"/>
      </p:cViewPr>
      <p:guideLst/>
    </p:cSldViewPr>
  </p:slideViewPr>
  <p:notesTextViewPr>
    <p:cViewPr>
      <p:scale>
        <a:sx n="1" d="1"/>
        <a:sy n="1" d="1"/>
      </p:scale>
      <p:origin x="0" y="0"/>
    </p:cViewPr>
  </p:notesTextViewPr>
  <p:sorterViewPr>
    <p:cViewPr varScale="1">
      <p:scale>
        <a:sx n="1" d="1"/>
        <a:sy n="1" d="1"/>
      </p:scale>
      <p:origin x="0" y="-64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1" name="PlaceHolder 1"/>
          <p:cNvSpPr>
            <a:spLocks noGrp="1"/>
          </p:cNvSpPr>
          <p:nvPr>
            <p:ph type="body"/>
          </p:nvPr>
        </p:nvSpPr>
        <p:spPr>
          <a:xfrm>
            <a:off x="685800" y="4343400"/>
            <a:ext cx="5486040" cy="4114440"/>
          </a:xfrm>
          <a:prstGeom prst="rect">
            <a:avLst/>
          </a:prstGeom>
        </p:spPr>
        <p:txBody>
          <a:bodyPr lIns="0" tIns="0" rIns="0" bIns="0"/>
          <a:lstStyle/>
          <a:p>
            <a:r>
              <a:rPr lang="en-NZ" sz="2000" b="0" strike="noStrike" spc="-1">
                <a:solidFill>
                  <a:srgbClr val="000000"/>
                </a:solidFill>
                <a:uFill>
                  <a:solidFill>
                    <a:srgbClr val="FFFFFF"/>
                  </a:solidFill>
                </a:uFill>
                <a:latin typeface="Arial"/>
              </a:rPr>
              <a:t>Click to edit the notes format</a:t>
            </a:r>
          </a:p>
        </p:txBody>
      </p:sp>
      <p:sp>
        <p:nvSpPr>
          <p:cNvPr id="292" name="PlaceHolder 2"/>
          <p:cNvSpPr>
            <a:spLocks noGrp="1"/>
          </p:cNvSpPr>
          <p:nvPr>
            <p:ph type="hdr"/>
          </p:nvPr>
        </p:nvSpPr>
        <p:spPr>
          <a:xfrm>
            <a:off x="0" y="0"/>
            <a:ext cx="2975760" cy="456840"/>
          </a:xfrm>
          <a:prstGeom prst="rect">
            <a:avLst/>
          </a:prstGeom>
        </p:spPr>
        <p:txBody>
          <a:bodyPr lIns="0" tIns="0" rIns="0" bIns="0"/>
          <a:lstStyle/>
          <a:p>
            <a:r>
              <a:rPr lang="en-NZ" sz="1400" b="0" strike="noStrike" spc="-1">
                <a:solidFill>
                  <a:srgbClr val="000000"/>
                </a:solidFill>
                <a:uFill>
                  <a:solidFill>
                    <a:srgbClr val="FFFFFF"/>
                  </a:solidFill>
                </a:uFill>
                <a:latin typeface="Times New Roman"/>
              </a:rPr>
              <a:t> </a:t>
            </a:r>
          </a:p>
        </p:txBody>
      </p:sp>
      <p:sp>
        <p:nvSpPr>
          <p:cNvPr id="293" name="PlaceHolder 3"/>
          <p:cNvSpPr>
            <a:spLocks noGrp="1"/>
          </p:cNvSpPr>
          <p:nvPr>
            <p:ph type="dt"/>
          </p:nvPr>
        </p:nvSpPr>
        <p:spPr>
          <a:xfrm>
            <a:off x="3881880" y="0"/>
            <a:ext cx="2975760" cy="456840"/>
          </a:xfrm>
          <a:prstGeom prst="rect">
            <a:avLst/>
          </a:prstGeom>
        </p:spPr>
        <p:txBody>
          <a:bodyPr lIns="0" tIns="0" rIns="0" bIns="0"/>
          <a:lstStyle/>
          <a:p>
            <a:pPr algn="r"/>
            <a:r>
              <a:rPr lang="en-NZ" sz="1400" b="0" strike="noStrike" spc="-1">
                <a:solidFill>
                  <a:srgbClr val="000000"/>
                </a:solidFill>
                <a:uFill>
                  <a:solidFill>
                    <a:srgbClr val="FFFFFF"/>
                  </a:solidFill>
                </a:uFill>
                <a:latin typeface="Times New Roman"/>
              </a:rPr>
              <a:t> </a:t>
            </a:r>
          </a:p>
        </p:txBody>
      </p:sp>
      <p:sp>
        <p:nvSpPr>
          <p:cNvPr id="294" name="PlaceHolder 4"/>
          <p:cNvSpPr>
            <a:spLocks noGrp="1"/>
          </p:cNvSpPr>
          <p:nvPr>
            <p:ph type="ftr"/>
          </p:nvPr>
        </p:nvSpPr>
        <p:spPr>
          <a:xfrm>
            <a:off x="0" y="8686800"/>
            <a:ext cx="2975760" cy="456840"/>
          </a:xfrm>
          <a:prstGeom prst="rect">
            <a:avLst/>
          </a:prstGeom>
        </p:spPr>
        <p:txBody>
          <a:bodyPr lIns="0" tIns="0" rIns="0" bIns="0" anchor="b"/>
          <a:lstStyle/>
          <a:p>
            <a:r>
              <a:rPr lang="en-NZ" sz="1400" b="0" strike="noStrike" spc="-1">
                <a:solidFill>
                  <a:srgbClr val="000000"/>
                </a:solidFill>
                <a:uFill>
                  <a:solidFill>
                    <a:srgbClr val="FFFFFF"/>
                  </a:solidFill>
                </a:uFill>
                <a:latin typeface="Times New Roman"/>
              </a:rPr>
              <a:t> </a:t>
            </a:r>
          </a:p>
        </p:txBody>
      </p:sp>
      <p:sp>
        <p:nvSpPr>
          <p:cNvPr id="295" name="PlaceHolder 5"/>
          <p:cNvSpPr>
            <a:spLocks noGrp="1"/>
          </p:cNvSpPr>
          <p:nvPr>
            <p:ph type="sldNum"/>
          </p:nvPr>
        </p:nvSpPr>
        <p:spPr>
          <a:xfrm>
            <a:off x="3881880" y="8686800"/>
            <a:ext cx="2975760" cy="456840"/>
          </a:xfrm>
          <a:prstGeom prst="rect">
            <a:avLst/>
          </a:prstGeom>
        </p:spPr>
        <p:txBody>
          <a:bodyPr lIns="0" tIns="0" rIns="0" bIns="0" anchor="b"/>
          <a:lstStyle/>
          <a:p>
            <a:pPr algn="r"/>
            <a:fld id="{DC1A16A0-662D-477E-B0CA-8AC6BBA6A407}" type="slidenum">
              <a:rPr lang="en-NZ" sz="1400" b="0" strike="noStrike" spc="-1">
                <a:solidFill>
                  <a:srgbClr val="000000"/>
                </a:solidFill>
                <a:uFill>
                  <a:solidFill>
                    <a:srgbClr val="FFFFFF"/>
                  </a:solidFill>
                </a:uFill>
                <a:latin typeface="Times New Roman"/>
              </a:rPr>
              <a:t>‹#›</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76232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A significant security problem for networked systems is hostile, or at least unwanted,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trespass by users or software. User trespass can take the form of unauthorized logon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a machine or, in the case of an authorized user, acquisition of privileges or performance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actions beyond those that have been authorized. Software trespass can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take the form of a virus, worm, or Trojan horse.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This chapter covers the subject of intruders. We discuss other forms of attack</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 subsequent chapters. First, we examine the nature of the intrusion attack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then look at strategies detecting intrusions.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p:txBody>
      </p:sp>
      <p:sp>
        <p:nvSpPr>
          <p:cNvPr id="465" name="TextShape 2"/>
          <p:cNvSpPr txBox="1"/>
          <p:nvPr/>
        </p:nvSpPr>
        <p:spPr>
          <a:xfrm>
            <a:off x="3884760" y="8685360"/>
            <a:ext cx="2971440" cy="456840"/>
          </a:xfrm>
          <a:prstGeom prst="rect">
            <a:avLst/>
          </a:prstGeom>
          <a:noFill/>
          <a:ln w="9360">
            <a:noFill/>
          </a:ln>
        </p:spPr>
        <p:txBody>
          <a:bodyPr anchor="b"/>
          <a:lstStyle/>
          <a:p>
            <a:pPr algn="r">
              <a:lnSpc>
                <a:spcPct val="100000"/>
              </a:lnSpc>
            </a:pPr>
            <a:fld id="{10FAF4AD-D69F-4BB9-8ED9-28175722BF81}" type="slidenum">
              <a:rPr lang="en-NZ" sz="1200" b="0" strike="noStrike" spc="-1">
                <a:solidFill>
                  <a:srgbClr val="000000"/>
                </a:solidFill>
                <a:uFill>
                  <a:solidFill>
                    <a:srgbClr val="FFFFFF"/>
                  </a:solidFill>
                </a:uFill>
                <a:latin typeface="Arial"/>
                <a:ea typeface="+mn-ea"/>
              </a:rPr>
              <a:t>1</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58465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 The anomaly detection approach involves first developing a model of legitimate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user behavior by collecting and processing sensor data from the normal operation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the monitored system in a training phase. This may occur at distinct times, 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there may be a continuous process of monitoring and evolving the model over time.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Once this model exists, current observed behavior is compared with the model in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order to classify it as either legitimate or anomalous activity in a detection phase.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variety of classification approaches are used, which [GARC09] broadly categorized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Statistical:  Analysis of the observed behavior using univariate, multivariate,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or time-series models of observed metrics.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Knowledge based:  Approaches use an expert system that classifies observed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behavior according to a set of rules that model legitimate behavior.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Machine-learning:  Approaches automatically determine a suitable classification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model from the training data using data mining techniques.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They also note two key issues that affect the relative performance of these alternatives,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being the efficiency and cost of the detection process.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monitored data is first parameterized into desired standard metrics that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will then be analyzed. This step ensures that data gathered from a variety of possible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sources is provided in standard form for analysis.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Statistical approaches use the captured sensor data to develop a statistical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profile of the observed metrics. The earliest approaches used univariate models,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where each metric was treated as an independent random variable. However this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was too crude to effectively identify intruder behavior. Later, multivariate models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considered correlations between the metrics, which better levels of discrimination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observed. Time-series models use the order and time between observed events to</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better classify the behavior. The advantages of these statistical approaches include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their relative simplicity and low computation cost, and lack of assumptions about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behavior expected. Their disadvantages include the difficulty in selecting suitable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metrics to obtain a reasonable balance between false positives and false negatives,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that not all behaviors can be modeled using these approaches.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Knowledge based approaches classify the observed data using a set of rules.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These rules are developed during the training phase, usually manually, to characterize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observed training data into distinct classes. Formal tools may be used to</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describe these rules, such as a finite-state machine or a standard description language.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They are then used to classify the observed data in the detection phase.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advantages of knowledge-based approaches include their robustness and flexibility.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Their main disadvantage is the difficulty and time required to develop high-quality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knowledge from the data, and the need for human experts to assist with this process.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Machine-learning approaches use data mining techniques to automatically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develop a model using the labeled normal training data. This model is then able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classify subsequently observed data as either normal or anomalous. A key disadvantage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is that this process typically requires significant time and computational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resources. Once the model is generated however, subsequent analysis is generally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fairly efficient.</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A variety of machine-learning approaches have been tried, with varying success.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These include: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Bayesian networks:  Encode probabilistic relationships among observed metrics.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Markov models:  Develop a model with sets of states, some possibly hidden,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interconnected by transition probabilities.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Neural networks:  Simulate human brain operation with neurons and synapse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between them, that classify observed data.</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Fuzzy logic:  Uses fuzzy set theory where reasoning is approximate, and can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accommodate uncertainty.</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Genetic algorithms:  Uses techniques inspired by evolutionary biology, including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inheritance, mutation, selection and recombination, to develop classification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rules.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Clustering and outlier detection:  Group the observed data into clusters based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on some similarity or distance measure, and then identify subsequent data as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either belonging to a cluster or as an outlier.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advantages of the machine-learning approaches include their flexibility, adaptability,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ability to capture interdependencies between the observed metrics.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Their disadvantages include their dependency on assumptions about accepted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behavior for a system, their currently unacceptably high false alarm rate, and their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high resource cost.</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key limitation of anomaly detection approaches used by IDSs, particularly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machine-learning approaches, is that they are generally only trained with legitimate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data, unlike many of the other applications surveyed in [CHAN09] where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both legitimate and anomalous training data is used. The lack of anomalous training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data, which occurs given the desire to detect currently unknown future attacks,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limits the effectiveness of some of the techniques listed above.</a:t>
            </a:r>
            <a:endParaRPr lang="en-NZ" sz="2000" b="0" strike="noStrike" spc="-1">
              <a:solidFill>
                <a:srgbClr val="000000"/>
              </a:solidFill>
              <a:uFill>
                <a:solidFill>
                  <a:srgbClr val="FFFFFF"/>
                </a:solidFill>
              </a:uFill>
              <a:latin typeface="Arial"/>
            </a:endParaRPr>
          </a:p>
        </p:txBody>
      </p:sp>
      <p:sp>
        <p:nvSpPr>
          <p:cNvPr id="497" name="TextShape 2"/>
          <p:cNvSpPr txBox="1"/>
          <p:nvPr/>
        </p:nvSpPr>
        <p:spPr>
          <a:xfrm>
            <a:off x="3884760" y="8685360"/>
            <a:ext cx="2971440" cy="456840"/>
          </a:xfrm>
          <a:prstGeom prst="rect">
            <a:avLst/>
          </a:prstGeom>
          <a:noFill/>
          <a:ln w="9360">
            <a:noFill/>
          </a:ln>
        </p:spPr>
        <p:txBody>
          <a:bodyPr anchor="b"/>
          <a:lstStyle/>
          <a:p>
            <a:pPr algn="r">
              <a:lnSpc>
                <a:spcPct val="100000"/>
              </a:lnSpc>
            </a:pPr>
            <a:fld id="{C283F56C-77AE-4131-BA89-B1F64509959B}" type="slidenum">
              <a:rPr lang="en-NZ" sz="1200" b="0" strike="noStrike" spc="-1">
                <a:solidFill>
                  <a:srgbClr val="000000"/>
                </a:solidFill>
                <a:uFill>
                  <a:solidFill>
                    <a:srgbClr val="FFFFFF"/>
                  </a:solidFill>
                </a:uFill>
                <a:latin typeface="Arial"/>
                <a:ea typeface="+mn-ea"/>
              </a:rPr>
              <a:t>10</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03555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Signature or heuristic techniques detect intrusion by observing events in the system</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applying either a set of signature patterns to the data, or a set of rules that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characterize the data, leading to a decision regarding whether the observed data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indicates normal or anomalous behavior.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Signature approaches  match a large collection of known patterns of malicious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data against data stored on a system or in transit over a network. The signatures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need to be large enough to minimize the false alarm rate, while still detecting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sufficiently large fraction of malicious data. This approach is widely used in antivirus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products, in network traffic scanning proxies, and in NIDS. The advantages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this approach include the relatively low cost in time and resource use, and its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wide acceptance. Disadvantages include the significant effort required to constantly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identify and review new malware to create signatures able to identify it, and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inability to detect zero-day attacks for which no signatures exist.</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Rule-based heuristic identification  involves the use of rules for identifying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known penetrations or penetrations that would exploit known weaknesses. Rules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can also be defined that identify suspicious behavior, even when the behavior is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within the bounds of established patterns of usage. Typically, the rules used in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these systems are specific to the machine and operating system. The most fruitful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approach to developing such rules is to analyze attack tools and scripts collected 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Internet. These rules can be supplemented with rules generated by knowledgeable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security personnel. In this latter case, the normal procedure is to interview</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system administrators and security analysts to collect a suite of known penetration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scenarios and key events that threaten the security of the target system.</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SNORT system, which we discuss later in Section 8.9 is an example of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rule-based NIDS. A large collection of rules exists for it to detect a wide variety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network attacks.</a:t>
            </a:r>
            <a:endParaRPr lang="en-NZ" sz="2000" b="0" strike="noStrike" spc="-1">
              <a:solidFill>
                <a:srgbClr val="000000"/>
              </a:solidFill>
              <a:uFill>
                <a:solidFill>
                  <a:srgbClr val="FFFFFF"/>
                </a:solidFill>
              </a:uFill>
              <a:latin typeface="Arial"/>
            </a:endParaRPr>
          </a:p>
        </p:txBody>
      </p:sp>
      <p:sp>
        <p:nvSpPr>
          <p:cNvPr id="499" name="TextShape 2"/>
          <p:cNvSpPr txBox="1"/>
          <p:nvPr/>
        </p:nvSpPr>
        <p:spPr>
          <a:xfrm>
            <a:off x="3884760" y="8685360"/>
            <a:ext cx="2971440" cy="456840"/>
          </a:xfrm>
          <a:prstGeom prst="rect">
            <a:avLst/>
          </a:prstGeom>
          <a:noFill/>
          <a:ln w="9360">
            <a:noFill/>
          </a:ln>
        </p:spPr>
        <p:txBody>
          <a:bodyPr anchor="b"/>
          <a:lstStyle/>
          <a:p>
            <a:pPr algn="r">
              <a:lnSpc>
                <a:spcPct val="100000"/>
              </a:lnSpc>
            </a:pPr>
            <a:fld id="{6DAC72F1-E860-40ED-8605-6AF15013E092}" type="slidenum">
              <a:rPr lang="en-NZ" sz="1200" b="0" strike="noStrike" spc="-1">
                <a:solidFill>
                  <a:srgbClr val="000000"/>
                </a:solidFill>
                <a:uFill>
                  <a:solidFill>
                    <a:srgbClr val="FFFFFF"/>
                  </a:solidFill>
                </a:uFill>
                <a:latin typeface="Arial"/>
                <a:ea typeface="+mn-ea"/>
              </a:rPr>
              <a:t>11</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315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TextShape 1"/>
          <p:cNvSpPr txBox="1"/>
          <p:nvPr/>
        </p:nvSpPr>
        <p:spPr>
          <a:xfrm>
            <a:off x="3884760" y="8685360"/>
            <a:ext cx="2971440" cy="456840"/>
          </a:xfrm>
          <a:prstGeom prst="rect">
            <a:avLst/>
          </a:prstGeom>
          <a:noFill/>
          <a:ln w="9360">
            <a:noFill/>
          </a:ln>
        </p:spPr>
        <p:txBody>
          <a:bodyPr anchor="b"/>
          <a:lstStyle/>
          <a:p>
            <a:pPr algn="r">
              <a:lnSpc>
                <a:spcPct val="100000"/>
              </a:lnSpc>
            </a:pPr>
            <a:fld id="{F8DDE399-5EC8-4093-8ED1-1376DC82E1EB}" type="slidenum">
              <a:rPr lang="en-NZ" sz="1200" b="0" strike="noStrike" spc="-1">
                <a:solidFill>
                  <a:srgbClr val="000000"/>
                </a:solidFill>
                <a:uFill>
                  <a:solidFill>
                    <a:srgbClr val="FFFFFF"/>
                  </a:solidFill>
                </a:uFill>
                <a:latin typeface="Times New Roman"/>
              </a:rPr>
              <a:t>12</a:t>
            </a:fld>
            <a:endParaRPr lang="en-NZ" sz="1400" b="0" strike="noStrike" spc="-1">
              <a:solidFill>
                <a:srgbClr val="000000"/>
              </a:solidFill>
              <a:uFill>
                <a:solidFill>
                  <a:srgbClr val="FFFFFF"/>
                </a:solidFill>
              </a:uFill>
              <a:latin typeface="Times New Roman"/>
            </a:endParaRPr>
          </a:p>
        </p:txBody>
      </p:sp>
      <p:sp>
        <p:nvSpPr>
          <p:cNvPr id="501"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 Host-based IDSs (HIDSs) add a specialized layer of security software to vulnerable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or sensitive systems; such as database servers and administrative systems. The HIDS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monitors activity on the system in a variety of ways to detect suspicious behavior.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 some cases, an IDS can halt an attack before any damage is done, as we discuss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 Section 9.6, but its main purpose is to detect intrusions, log suspicious events,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send alerts.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primary benefit of a HIDS is that it can detect both external and internal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intrusions, something that is not possible either with network-based IDSs or firewalls.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As we discuss in the previous section, host-based IDSs can use either anomaly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or signature and heuristic approaches to detect unauthorized behavior on the monitored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host. We now review some common data sources and sensors used in HIDS,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then continue with a discussion of how the anomaly, signature and heuristic</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approaches are used in HIDS, and then consider distributed HIDS.</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65032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As noted previously, a fundamental component of intrusion detection is the sensor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that collects data. Some record of ongoing activity by users must be provided as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input to the analysis component of the IDS. Common data sources include: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System call traces:  A record of the sequence of systems calls by processes 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system, is widely acknowledged as the preferred data source for HIDS since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pioneering work of Forrest [CREE13]. While these work well on Unix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Linux systems, they are problematic on Windows systems due to the extensive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use of DLLs that obscure which processes use specific system calls.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Audit (log file) records:  Most modern operating systems include accounting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software that collects information on user activity. The advantage of using this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information is that no additional collection software is needed. The disadvantages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are that the audit records may not contain the needed information or may not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contain it in a convenient form, and that intruders may attempt to manipulate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these records to hide their actions.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File integrity checksums:  A common approach to detecting intruder activity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on a system is to periodically scan critical files for changes from the desired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baseline, by comparing a current cryptographic checksums for these files, with</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record of known good values. Disadvantages include the need to generate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protect the checksums using known good files, and the difficulty monitoring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changing files. Tripwire is a well-known system using this approach.</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Registry access:  An approach used on Windows systems is to monitor access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the registry, given the amount of information and access to it used by programs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on these systems. However this source is very Windows specific,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has recorded limited success.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The sensor gathers data from the chosen source, filters the gathered data to</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remove any unwanted information and to standardize the information format,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forwards the result to the IDS analyzer, which may be local or remote.</a:t>
            </a:r>
            <a:endParaRPr lang="en-NZ" sz="2000" b="0" strike="noStrike" spc="-1">
              <a:solidFill>
                <a:srgbClr val="000000"/>
              </a:solidFill>
              <a:uFill>
                <a:solidFill>
                  <a:srgbClr val="FFFFFF"/>
                </a:solidFill>
              </a:uFill>
              <a:latin typeface="Arial"/>
            </a:endParaRPr>
          </a:p>
        </p:txBody>
      </p:sp>
      <p:sp>
        <p:nvSpPr>
          <p:cNvPr id="503" name="TextShape 2"/>
          <p:cNvSpPr txBox="1"/>
          <p:nvPr/>
        </p:nvSpPr>
        <p:spPr>
          <a:xfrm>
            <a:off x="3884760" y="8685360"/>
            <a:ext cx="2971440" cy="456840"/>
          </a:xfrm>
          <a:prstGeom prst="rect">
            <a:avLst/>
          </a:prstGeom>
          <a:noFill/>
          <a:ln w="9360">
            <a:noFill/>
          </a:ln>
        </p:spPr>
        <p:txBody>
          <a:bodyPr anchor="b"/>
          <a:lstStyle/>
          <a:p>
            <a:pPr algn="r">
              <a:lnSpc>
                <a:spcPct val="100000"/>
              </a:lnSpc>
            </a:pPr>
            <a:fld id="{D689E069-B314-419A-9183-FDDCC1324D4B}" type="slidenum">
              <a:rPr lang="en-NZ" sz="1200" b="0" strike="noStrike" spc="-1">
                <a:solidFill>
                  <a:srgbClr val="000000"/>
                </a:solidFill>
                <a:uFill>
                  <a:solidFill>
                    <a:srgbClr val="FFFFFF"/>
                  </a:solidFill>
                </a:uFill>
                <a:latin typeface="Arial"/>
                <a:ea typeface="+mn-ea"/>
              </a:rPr>
              <a:t>13</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23096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 The majority of work on anomaly-based HIDS has been done on UNIX and Linux</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systems, given the ease of gathering suitable data for this work. While some earlier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work used audit or accounting records, the majority is based on system call traces.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System calls are the means by which programs access core kernel functions, providing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wide range of interactions with the low-level operating system functions.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Hence they provide detailed information on process activity that can be used to</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classify it as normal or anomalous. Table 8.2 (a) lists the system calls used in current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Ubuntu Linux systems as an example. This data is typically gathered using an OS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hook, such as the BSM audit module. Most modern operating systems have highly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reliable options for collecting this type of information.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system call traces are then analyzed by a suitable decision engine.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[CREE13] notes that the original work by Forrest et al introduced the Sequence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Time-Delay Embedding (STIDE) algorithm, based on artificial immune system</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approaches, that compares observed sequences of system calls with sequences from</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training phase to obtain a mismatch ratio that determines whether the sequence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is normal or not. Later work has used other alternatives, such as Hidden Markov</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Models (HMM), Artificial Neural Networks (ANN), Support Vector Machines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(SVM), or Extreme Learning Machines (ELM) to make this classification.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[CREE13] notes that these approaches all report providing reasonable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intruder detection rates of 95-99% while having false positive rates of less than 5%,</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though on older test datasets. He updates these results using recent contemporary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data and example attacks, with a more extensive feature extraction process from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system call traces and an ELM decision engine capable of a very high detection rate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while maintaining reasonable false positive rates. This approach should lead to even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more effective production HIDS products in the near future.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Windows systems have traditionally not used anomaly based HIDS, as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wide usage of Dynamic Link Libraries (DLLs) as an intermediary between process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requests for operating system functions and the actual system call interface, has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hindered the effective use of system call traces to classify process behavior. Some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work was done using either audit log entries, or registry file updates as a data source,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but neither approach was very successful. [CREE13] reports a new approach that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uses traces of key DLL function calls as an alternative data source, with results comparable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that found with Linux system call trace HIDS. Table 8.2 (b) lists the key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DLLs and executables monitored. Note that all of the distinct functions within these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DLLs, numbering in their thousands, are monitored, forming the equivalent to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system call list presented in Table 8.2 (a). The adoption of this approach should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lead to the development of more effective Windows HIDS, capable of detecting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zero-day attacks, unlike the current generation of signature and heuristic Windows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HIDS that we discuss later.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While using system call traces provides arguably the richest information source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for a HIDS, it does impose a moderate load on the monitored system to gather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classify this data. And as we noted earlier, the training phase for many of the decision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engines requires very significant time and computational resources. Hence others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have trialed approaches based on audit (log) records. However these both have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lower detection rate than the system call trace approaches (80% reported), and</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are more susceptible to intruder manipulation.</a:t>
            </a:r>
            <a:endParaRPr lang="en-NZ" sz="2000" b="0" strike="noStrike" spc="-1">
              <a:solidFill>
                <a:srgbClr val="000000"/>
              </a:solidFill>
              <a:uFill>
                <a:solidFill>
                  <a:srgbClr val="FFFFFF"/>
                </a:solidFill>
              </a:uFill>
              <a:latin typeface="Arial"/>
            </a:endParaRPr>
          </a:p>
          <a:p>
            <a:pPr>
              <a:lnSpc>
                <a:spcPct val="100000"/>
              </a:lnSpc>
            </a:pP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 A further alternative to examining current process behavior, is to look for</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changes to important files on the monitored host. This uses a cryptographic checksum</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to check for any changes from the known good baseline for the monitored files.</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Typically all program binaries, scripts, and configuration files are monitored, either</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on each access, or on a periodic scan of the file system. The tripwire system is a</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widely used implementation of this approach, and is available for all major operating</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systems including Linux, Mac OSX and Windows. This approach is very sensitive</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to changes in the monitored files, as a result of intruder activity or for any other</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reason. However it cannot detect changes made to processes once they are running</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on the system. Other difficulties include determining which files to monitor, since</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a surprising number of files change in an operational system, having access to a</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known good copy of each monitored file to establish the baseline value, and protecting</a:t>
            </a:r>
            <a:endParaRPr lang="en-NZ" sz="2000" b="0" strike="noStrike" spc="-1">
              <a:solidFill>
                <a:srgbClr val="000000"/>
              </a:solidFill>
              <a:uFill>
                <a:solidFill>
                  <a:srgbClr val="FFFFFF"/>
                </a:solidFill>
              </a:uFill>
              <a:latin typeface="Arial"/>
            </a:endParaRPr>
          </a:p>
          <a:p>
            <a:pPr>
              <a:lnSpc>
                <a:spcPct val="100000"/>
              </a:lnSpc>
            </a:pPr>
            <a:r>
              <a:rPr lang="en-NZ" sz="1200" b="0" strike="noStrike" spc="-1">
                <a:solidFill>
                  <a:srgbClr val="000000"/>
                </a:solidFill>
                <a:uFill>
                  <a:solidFill>
                    <a:srgbClr val="FFFFFF"/>
                  </a:solidFill>
                </a:uFill>
                <a:latin typeface="Arial"/>
                <a:ea typeface="+mn-ea"/>
              </a:rPr>
              <a:t>the database of file signatures.</a:t>
            </a:r>
            <a:endParaRPr lang="en-NZ" sz="2000" b="0" strike="noStrike" spc="-1">
              <a:solidFill>
                <a:srgbClr val="000000"/>
              </a:solidFill>
              <a:uFill>
                <a:solidFill>
                  <a:srgbClr val="FFFFFF"/>
                </a:solidFill>
              </a:uFill>
              <a:latin typeface="Arial"/>
            </a:endParaRPr>
          </a:p>
        </p:txBody>
      </p:sp>
      <p:sp>
        <p:nvSpPr>
          <p:cNvPr id="505" name="TextShape 2"/>
          <p:cNvSpPr txBox="1"/>
          <p:nvPr/>
        </p:nvSpPr>
        <p:spPr>
          <a:xfrm>
            <a:off x="3884760" y="8685360"/>
            <a:ext cx="2971440" cy="456840"/>
          </a:xfrm>
          <a:prstGeom prst="rect">
            <a:avLst/>
          </a:prstGeom>
          <a:noFill/>
          <a:ln w="9360">
            <a:noFill/>
          </a:ln>
        </p:spPr>
        <p:txBody>
          <a:bodyPr anchor="b"/>
          <a:lstStyle/>
          <a:p>
            <a:pPr algn="r">
              <a:lnSpc>
                <a:spcPct val="100000"/>
              </a:lnSpc>
            </a:pPr>
            <a:fld id="{DDBB8C6D-0BA6-498D-8214-B881333B4804}" type="slidenum">
              <a:rPr lang="en-NZ" sz="1200" b="0" strike="noStrike" spc="-1">
                <a:solidFill>
                  <a:srgbClr val="000000"/>
                </a:solidFill>
                <a:uFill>
                  <a:solidFill>
                    <a:srgbClr val="FFFFFF"/>
                  </a:solidFill>
                </a:uFill>
                <a:latin typeface="Arial"/>
                <a:ea typeface="+mn-ea"/>
              </a:rPr>
              <a:t>14</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80480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TextShape 1"/>
          <p:cNvSpPr txBox="1"/>
          <p:nvPr/>
        </p:nvSpPr>
        <p:spPr>
          <a:xfrm>
            <a:off x="3884760" y="8685360"/>
            <a:ext cx="2971440" cy="456840"/>
          </a:xfrm>
          <a:prstGeom prst="rect">
            <a:avLst/>
          </a:prstGeom>
          <a:noFill/>
          <a:ln w="9360">
            <a:noFill/>
          </a:ln>
        </p:spPr>
        <p:txBody>
          <a:bodyPr anchor="b"/>
          <a:lstStyle/>
          <a:p>
            <a:pPr algn="r">
              <a:lnSpc>
                <a:spcPct val="100000"/>
              </a:lnSpc>
            </a:pPr>
            <a:fld id="{C97F351B-5FF0-4271-8EF0-3F0DA812E692}" type="slidenum">
              <a:rPr lang="en-NZ" sz="1200" b="0" strike="noStrike" spc="-1">
                <a:solidFill>
                  <a:srgbClr val="000000"/>
                </a:solidFill>
                <a:uFill>
                  <a:solidFill>
                    <a:srgbClr val="FFFFFF"/>
                  </a:solidFill>
                </a:uFill>
                <a:latin typeface="Times New Roman"/>
              </a:rPr>
              <a:t>15</a:t>
            </a:fld>
            <a:endParaRPr lang="en-NZ" sz="1400" b="0" strike="noStrike" spc="-1">
              <a:solidFill>
                <a:srgbClr val="000000"/>
              </a:solidFill>
              <a:uFill>
                <a:solidFill>
                  <a:srgbClr val="FFFFFF"/>
                </a:solidFill>
              </a:uFill>
              <a:latin typeface="Times New Roman"/>
            </a:endParaRPr>
          </a:p>
        </p:txBody>
      </p:sp>
      <p:sp>
        <p:nvSpPr>
          <p:cNvPr id="507"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Traditionally, work on host-based IDSs focused on single-system stand-alone operation.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typical organization, however, needs to defend a distributed collection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hosts supported by a LAN or internetwork. Although it is possible to mount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defense by using stand-alone IDSs on each host, a more effective defense can be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achieved by coordination and cooperation among IDSs across the network.</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Porras points out the following major issues in the design of a distributed IDS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[PORR92]:</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A distributed IDS may need to deal with different sensor data formats. In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heterogeneous environment, different systems may use different sensors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approaches to gathering data for intrusion detection use.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One or more nodes in the network will serve as collection and analysis points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for the data from the systems on the network. Thus, either raw sensor data 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summary data must be transmitted across the network. Therefore, there is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requirement to assure the integrity and confidentiality of these data. Integrity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is required to prevent an intruder from masking his or her activities by altering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transmitted audit information. Confidentiality is required because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transmitted audit information could be valuable.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Either a centralized or decentralized architecture can be used. With a centralized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architecture, there is a single central point of collection and analysis of all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sensor data. This eases the task of correlating incoming reports but creates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potential bottleneck and single point of failure. With a decentralized architecture,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there is more than one analysis center, but these must coordinate their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activities and exchange information.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good example of a distributed IDS is one developed at the University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California at Davis [HEBE92, SNAP91]; a similar approach has been taken for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project at Purdue [SPAF00, BALA98]. Figure 8.2 shows the overall architecture,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which consists of three main components: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1. Host agent module: An audit collection module operating as a background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process on a monitored system. Its purpose is to collect data on security-related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events on the host and transmit these to the central manager. Figure 8.3</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shows details of the agent module architecture.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2. LAN monitor agent module: Operates in the same fashion as a host agent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module except that it analyzes LAN traffic and reports the results to the central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manager.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3. Central manager module: Receives reports from LAN monitor and host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agents and processes and correlates these reports to detect intrusion.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93502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extShape 1"/>
          <p:cNvSpPr txBox="1"/>
          <p:nvPr/>
        </p:nvSpPr>
        <p:spPr>
          <a:xfrm>
            <a:off x="3884760" y="8685360"/>
            <a:ext cx="2971440" cy="456840"/>
          </a:xfrm>
          <a:prstGeom prst="rect">
            <a:avLst/>
          </a:prstGeom>
          <a:noFill/>
          <a:ln w="9360">
            <a:noFill/>
          </a:ln>
        </p:spPr>
        <p:txBody>
          <a:bodyPr anchor="b"/>
          <a:lstStyle/>
          <a:p>
            <a:pPr algn="r">
              <a:lnSpc>
                <a:spcPct val="100000"/>
              </a:lnSpc>
            </a:pPr>
            <a:fld id="{7C4CC4D3-6FE9-4F59-9F09-43D72F9B0614}" type="slidenum">
              <a:rPr lang="en-NZ" sz="1200" b="0" strike="noStrike" spc="-1">
                <a:solidFill>
                  <a:srgbClr val="000000"/>
                </a:solidFill>
                <a:uFill>
                  <a:solidFill>
                    <a:srgbClr val="FFFFFF"/>
                  </a:solidFill>
                </a:uFill>
                <a:latin typeface="Times New Roman"/>
              </a:rPr>
              <a:t>16</a:t>
            </a:fld>
            <a:endParaRPr lang="en-NZ" sz="1400" b="0" strike="noStrike" spc="-1">
              <a:solidFill>
                <a:srgbClr val="000000"/>
              </a:solidFill>
              <a:uFill>
                <a:solidFill>
                  <a:srgbClr val="FFFFFF"/>
                </a:solidFill>
              </a:uFill>
              <a:latin typeface="Times New Roman"/>
            </a:endParaRPr>
          </a:p>
        </p:txBody>
      </p:sp>
      <p:sp>
        <p:nvSpPr>
          <p:cNvPr id="509"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The scheme is designed to be independent of any operating system or system</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auditing implementation. Figure 8.3 shows the general approach that is taken.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agent captures each audit record produced by the native audit collection system.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filter is applied that retains only those records that are of security interest. These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records are then reformatted into a standardized format referred to as the host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audit record (HAR). Next, a template-driven logic module analyzes the records for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suspicious activity. At the lowest level, the agent scans for notable events that are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interest independent of any past events. Examples include failed files, accessing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system files, and changing a file’s access control. At the next higher level, the agent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looks for sequences of events, such as known attack patterns (signatures). Finally,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agent looks for anomalous behavior of an individual user based on a historical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profile of that user, such as number of programs executed, number of files accessed,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the like.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When suspicious activity is detected, an alert is sent to the central manager.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central manager includes an expert system that can draw inferences from</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received data. The manager may also query individual systems for copies of HARs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correlate with those from other agents.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LAN monitor agent also supplies information to the central manager.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LAN monitor agent audits host-host connections, services used, and volume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traffic. It searches for significant events, such as sudden changes in network load,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use of security-related services, and suspicious network activities.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architecture depicted in Figures 8.2 and 8.3 is quite general and flexible.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It offers a foundation for a machine-independent approach that can expand from</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stand-alone intrusion detection to a system that is able to correlate activity from</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number of sites and networks to detect suspicious activity that would otherwise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remain undetected.</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96219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TextShape 1"/>
          <p:cNvSpPr txBox="1"/>
          <p:nvPr/>
        </p:nvSpPr>
        <p:spPr>
          <a:xfrm>
            <a:off x="3884760" y="8685360"/>
            <a:ext cx="2971440" cy="456840"/>
          </a:xfrm>
          <a:prstGeom prst="rect">
            <a:avLst/>
          </a:prstGeom>
          <a:noFill/>
          <a:ln w="9360">
            <a:noFill/>
          </a:ln>
        </p:spPr>
        <p:txBody>
          <a:bodyPr anchor="b"/>
          <a:lstStyle/>
          <a:p>
            <a:pPr algn="r">
              <a:lnSpc>
                <a:spcPct val="100000"/>
              </a:lnSpc>
            </a:pPr>
            <a:fld id="{0145DD17-1355-483A-AA6B-F51ACD6DACC2}" type="slidenum">
              <a:rPr lang="en-NZ" sz="1200" b="0" strike="noStrike" spc="-1">
                <a:solidFill>
                  <a:srgbClr val="000000"/>
                </a:solidFill>
                <a:uFill>
                  <a:solidFill>
                    <a:srgbClr val="FFFFFF"/>
                  </a:solidFill>
                </a:uFill>
                <a:latin typeface="Times New Roman"/>
              </a:rPr>
              <a:t>17</a:t>
            </a:fld>
            <a:endParaRPr lang="en-NZ" sz="1400" b="0" strike="noStrike" spc="-1">
              <a:solidFill>
                <a:srgbClr val="000000"/>
              </a:solidFill>
              <a:uFill>
                <a:solidFill>
                  <a:srgbClr val="FFFFFF"/>
                </a:solidFill>
              </a:uFill>
              <a:latin typeface="Times New Roman"/>
            </a:endParaRPr>
          </a:p>
        </p:txBody>
      </p:sp>
      <p:sp>
        <p:nvSpPr>
          <p:cNvPr id="511"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A network-based IDS (NIDS) monitors traffic at selected points on a network 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interconnected set of networks. The NIDS examines the traffic packet by packet in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real time, or close to real time, to attempt to detect intrusion patterns. The NIDS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may examine network-, transport-, and/or application-level protocol activity. Note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contrast with a host-based IDS; a NIDS examines packet traffic directed toward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potentially vulnerable computer systems on a network. A host-based system examines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user and software activity on a host.</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typical NIDS facility includes a number of sensors to monitor packet traffic, one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or more servers for NIDS management functions, and one or more management consoles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for the human interface. The analysis of traffic patterns to detect intrusions may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 done at the sensor, at the management server, or some combination of the two.</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43275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TextShape 1"/>
          <p:cNvSpPr txBox="1"/>
          <p:nvPr/>
        </p:nvSpPr>
        <p:spPr>
          <a:xfrm>
            <a:off x="3884760" y="8685360"/>
            <a:ext cx="2971440" cy="456840"/>
          </a:xfrm>
          <a:prstGeom prst="rect">
            <a:avLst/>
          </a:prstGeom>
          <a:noFill/>
          <a:ln w="9360">
            <a:noFill/>
          </a:ln>
        </p:spPr>
        <p:txBody>
          <a:bodyPr anchor="b"/>
          <a:lstStyle/>
          <a:p>
            <a:pPr algn="r">
              <a:lnSpc>
                <a:spcPct val="100000"/>
              </a:lnSpc>
            </a:pPr>
            <a:fld id="{3A5682E7-9AA6-4B3C-8D81-F4DAF85E33F2}" type="slidenum">
              <a:rPr lang="en-NZ" sz="1200" b="0" strike="noStrike" spc="-1">
                <a:solidFill>
                  <a:srgbClr val="000000"/>
                </a:solidFill>
                <a:uFill>
                  <a:solidFill>
                    <a:srgbClr val="FFFFFF"/>
                  </a:solidFill>
                </a:uFill>
                <a:latin typeface="Times New Roman"/>
              </a:rPr>
              <a:t>18</a:t>
            </a:fld>
            <a:endParaRPr lang="en-NZ" sz="1400" b="0" strike="noStrike" spc="-1">
              <a:solidFill>
                <a:srgbClr val="000000"/>
              </a:solidFill>
              <a:uFill>
                <a:solidFill>
                  <a:srgbClr val="FFFFFF"/>
                </a:solidFill>
              </a:uFill>
              <a:latin typeface="Times New Roman"/>
            </a:endParaRPr>
          </a:p>
        </p:txBody>
      </p:sp>
      <p:sp>
        <p:nvSpPr>
          <p:cNvPr id="513"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Sensors can be deployed in one of two modes: inline and passive. An </a:t>
            </a:r>
            <a:r>
              <a:rPr lang="en-NZ" sz="1200" b="1" strike="noStrike" spc="-1">
                <a:solidFill>
                  <a:srgbClr val="000000"/>
                </a:solidFill>
                <a:uFill>
                  <a:solidFill>
                    <a:srgbClr val="FFFFFF"/>
                  </a:solidFill>
                </a:uFill>
                <a:latin typeface="Arial"/>
                <a:ea typeface="+mn-ea"/>
              </a:rPr>
              <a:t>inline</a:t>
            </a:r>
            <a:endParaRPr lang="en-NZ" sz="2000" b="0" strike="noStrike" spc="-1">
              <a:solidFill>
                <a:srgbClr val="000000"/>
              </a:solidFill>
              <a:uFill>
                <a:solidFill>
                  <a:srgbClr val="FFFFFF"/>
                </a:solidFill>
              </a:uFill>
              <a:latin typeface="Arial"/>
            </a:endParaRPr>
          </a:p>
          <a:p>
            <a:r>
              <a:rPr lang="en-NZ" sz="1200" b="1" strike="noStrike" spc="-1">
                <a:solidFill>
                  <a:srgbClr val="000000"/>
                </a:solidFill>
                <a:uFill>
                  <a:solidFill>
                    <a:srgbClr val="FFFFFF"/>
                  </a:solidFill>
                </a:uFill>
                <a:latin typeface="Arial"/>
                <a:ea typeface="+mn-ea"/>
              </a:rPr>
              <a:t>sensor is inserted into a network segment so that the traffic that it is monitoring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must pass through the sensor. One way to achieve an inline sensor is to combine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NIDS sensor logic with another network device, such as a firewall or a LAN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switch. This approach has the advantage that no additional separate hardware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devices are needed; all that is required is NIDS sensor software. An alternative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is a stand-alone inline NIDS sensor. The primary motivation for the use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inline sensors is to enable them to block an attack when one is detected. In this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case the device is performing both intrusion detection and intrusion prevention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functions.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More commonly, </a:t>
            </a:r>
            <a:r>
              <a:rPr lang="en-NZ" sz="1200" b="1" strike="noStrike" spc="-1">
                <a:solidFill>
                  <a:srgbClr val="000000"/>
                </a:solidFill>
                <a:uFill>
                  <a:solidFill>
                    <a:srgbClr val="FFFFFF"/>
                  </a:solidFill>
                </a:uFill>
                <a:latin typeface="Arial"/>
                <a:ea typeface="+mn-ea"/>
              </a:rPr>
              <a:t>passive sensors are used. A passive sensor monitors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copy of network traffic; the actual traffic does not pass through the device. From</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point of view of traffic flow, the passive sensor is more efficient than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inline sensor, because it does not add an extra handling step that contributes to</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packet delay.</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Figure 8.4 illustrates a typical passive sensor configuration. The sensor connects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the network transmission medium, such as a fiber optic cable, by a direct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physical tap. The tap provides the sensor with a copy of all network traffic being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carried by the medium. The network interface card (NIC) for this tap usually does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not have an IP address configured for it. All traffic into this NIC is simply collected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with no protocol interaction with the network. The sensor has a second NIC that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connects to the network with an IP address and enables the sensor to communicate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with a NIDS management server.</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518573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Consider an organization with multiple sites, each of which has one or more LANs,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with all of the networks interconnected via the Internet or some other WAN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technology. For a comprehensive NIDS strategy, one or more sensors are needed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at each site. Within a single site, a key decision for the security administrator is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placement of the sensors.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Figure 8.5 illustrates a number of possibilities. In general terms, this configuration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is typical of larger organizations. All Internet traffic passes through an external firewall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that protects the entire facility. Traffic from the outside world, such as customers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vendors that need access to public services, such as Web and mail, is monitored.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external firewall also provides a degree of protection for those parts of the network</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that should only be accessible by users from other corporate sites. Internal firewalls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may also be used to provide more specific protection to certain parts of the network.</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common location for a NIDS sensor is just inside the external firewall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a:t>
            </a:r>
            <a:r>
              <a:rPr lang="en-NZ" sz="1200" b="1" strike="noStrike" spc="-1">
                <a:solidFill>
                  <a:srgbClr val="000000"/>
                </a:solidFill>
                <a:uFill>
                  <a:solidFill>
                    <a:srgbClr val="FFFFFF"/>
                  </a:solidFill>
                </a:uFill>
                <a:latin typeface="Arial"/>
                <a:ea typeface="+mn-ea"/>
              </a:rPr>
              <a:t>location 1 in the figure). This position has a number of advantages: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Sees attacks, originating from the outside world, that penetrate the network’s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perimeter defenses (external firewall).</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Highlights problems with the network firewall policy or performance.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Sees attacks that might target the Web server or ftp server.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Even if the incoming attack is not recognized, the IDS can sometimes recognize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outgoing traffic that results from the compromised server.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Instead of placing a NIDS sensor inside the external firewall, the security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administrator may choose to place a NIDS sensor between the external firewall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Internet or WAN ( </a:t>
            </a:r>
            <a:r>
              <a:rPr lang="en-NZ" sz="1200" b="1" strike="noStrike" spc="-1">
                <a:solidFill>
                  <a:srgbClr val="000000"/>
                </a:solidFill>
                <a:uFill>
                  <a:solidFill>
                    <a:srgbClr val="FFFFFF"/>
                  </a:solidFill>
                </a:uFill>
                <a:latin typeface="Arial"/>
                <a:ea typeface="+mn-ea"/>
              </a:rPr>
              <a:t>location 2 ). In this position, the sensor can monitor all network</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traffic, unfiltered. The advantages of this approach are as follows: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Documents number of attacks originating on the Internet that target the network</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Documents types of attacks originating on the Internet that target the network</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sensor at location 2 has a higher processing burden than any sensor located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elsewhere on the site network.</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 addition to a sensor at the boundary of the network, on either side of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external firewall, the administrator may configure a firewall and one or more sensors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protect major backbone networks, such as those that support internal servers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database resources ( </a:t>
            </a:r>
            <a:r>
              <a:rPr lang="en-NZ" sz="1200" b="1" strike="noStrike" spc="-1">
                <a:solidFill>
                  <a:srgbClr val="000000"/>
                </a:solidFill>
                <a:uFill>
                  <a:solidFill>
                    <a:srgbClr val="FFFFFF"/>
                  </a:solidFill>
                </a:uFill>
                <a:latin typeface="Arial"/>
                <a:ea typeface="+mn-ea"/>
              </a:rPr>
              <a:t>location 3 ). The benefits of this placement include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following:</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Monitors a large amount of a network’s traffic, thus increasing the possibility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spotting attacks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Detects unauthorized activity by authorized users within the organization’s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security perimeter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Thus, a sensor at location 3 is able to monitor for both internal and external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attacks. Because the sensor monitors traffic to only a subset of devices at the site, it can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 tuned to specific protocols and attack types, thus reducing the processing burden.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Finally, the network facilities at a site may include separate LANs that support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user workstations and servers specific to a single department. The administrator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could configure a firewall and NIDS sensor to provide additional protection for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all of these networks or target the protection to critical subsystems, such as personnel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financial networks ( </a:t>
            </a:r>
            <a:r>
              <a:rPr lang="en-NZ" sz="1200" b="1" strike="noStrike" spc="-1">
                <a:solidFill>
                  <a:srgbClr val="000000"/>
                </a:solidFill>
                <a:uFill>
                  <a:solidFill>
                    <a:srgbClr val="FFFFFF"/>
                  </a:solidFill>
                </a:uFill>
                <a:latin typeface="Arial"/>
                <a:ea typeface="+mn-ea"/>
              </a:rPr>
              <a:t>location 4 ). A sensor used in this latter fashion provides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following benefits: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Detects attacks targeting critical systems and resources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Allows focusing of limited resources to the network assets considered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greatest value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As with a sensor at location 3, a sensor at location 4 can be tuned to specific</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protocols and attack types, thus reducing the processing burden.</a:t>
            </a:r>
            <a:endParaRPr lang="en-NZ" sz="2000" b="0" strike="noStrike" spc="-1">
              <a:solidFill>
                <a:srgbClr val="000000"/>
              </a:solidFill>
              <a:uFill>
                <a:solidFill>
                  <a:srgbClr val="FFFFFF"/>
                </a:solidFill>
              </a:uFill>
              <a:latin typeface="Arial"/>
            </a:endParaRPr>
          </a:p>
        </p:txBody>
      </p:sp>
      <p:sp>
        <p:nvSpPr>
          <p:cNvPr id="515" name="TextShape 2"/>
          <p:cNvSpPr txBox="1"/>
          <p:nvPr/>
        </p:nvSpPr>
        <p:spPr>
          <a:xfrm>
            <a:off x="3884760" y="8685360"/>
            <a:ext cx="2971440" cy="456840"/>
          </a:xfrm>
          <a:prstGeom prst="rect">
            <a:avLst/>
          </a:prstGeom>
          <a:noFill/>
          <a:ln w="9360">
            <a:noFill/>
          </a:ln>
        </p:spPr>
        <p:txBody>
          <a:bodyPr anchor="b"/>
          <a:lstStyle/>
          <a:p>
            <a:pPr algn="r">
              <a:lnSpc>
                <a:spcPct val="100000"/>
              </a:lnSpc>
            </a:pPr>
            <a:fld id="{3796253E-7B37-4BC3-BEBF-4F8EF51483D4}" type="slidenum">
              <a:rPr lang="en-NZ" sz="1200" b="0" strike="noStrike" spc="-1">
                <a:solidFill>
                  <a:srgbClr val="000000"/>
                </a:solidFill>
                <a:uFill>
                  <a:solidFill>
                    <a:srgbClr val="FFFFFF"/>
                  </a:solidFill>
                </a:uFill>
                <a:latin typeface="Arial"/>
                <a:ea typeface="+mn-ea"/>
              </a:rPr>
              <a:t>19</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84511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extShape 1"/>
          <p:cNvSpPr txBox="1"/>
          <p:nvPr/>
        </p:nvSpPr>
        <p:spPr>
          <a:xfrm>
            <a:off x="3884760" y="8685360"/>
            <a:ext cx="2971440" cy="456840"/>
          </a:xfrm>
          <a:prstGeom prst="rect">
            <a:avLst/>
          </a:prstGeom>
          <a:noFill/>
          <a:ln w="9360">
            <a:noFill/>
          </a:ln>
        </p:spPr>
        <p:txBody>
          <a:bodyPr anchor="b"/>
          <a:lstStyle/>
          <a:p>
            <a:pPr algn="r">
              <a:lnSpc>
                <a:spcPct val="100000"/>
              </a:lnSpc>
            </a:pPr>
            <a:fld id="{3B1C7B48-B558-4284-BCD0-CFE5512C6A0C}" type="slidenum">
              <a:rPr lang="en-NZ" sz="1200" b="0" strike="noStrike" spc="-1">
                <a:solidFill>
                  <a:srgbClr val="000000"/>
                </a:solidFill>
                <a:uFill>
                  <a:solidFill>
                    <a:srgbClr val="FFFFFF"/>
                  </a:solidFill>
                </a:uFill>
                <a:latin typeface="Times New Roman"/>
              </a:rPr>
              <a:t>2</a:t>
            </a:fld>
            <a:endParaRPr lang="en-NZ" sz="1400" b="0" strike="noStrike" spc="-1">
              <a:solidFill>
                <a:srgbClr val="000000"/>
              </a:solidFill>
              <a:uFill>
                <a:solidFill>
                  <a:srgbClr val="FFFFFF"/>
                </a:solidFill>
              </a:uFill>
              <a:latin typeface="Times New Roman"/>
            </a:endParaRPr>
          </a:p>
        </p:txBody>
      </p:sp>
      <p:sp>
        <p:nvSpPr>
          <p:cNvPr id="481"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Intruder attacks range from the benign to the serious. At the benign end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scale, there are people who simply wish to explore internets and see what is out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there. At the serious end are individuals or groups that attempt to read privileged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data, perform unauthorized modifications to data, or disrupt systems.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[CICH12] lists the following examples of intrusion: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Performing a remote root compromise of an e-mail server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Defacing a Web server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Guessing and cracking passwords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Copying a database containing credit card numbers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Viewing sensitive data, including payroll records and medical information,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without authorization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Running a packet sniffer on a workstation to capture usernames and passwords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Using a permission error on an anonymous FTP server to distribute pirated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software and music files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Dialing into an unsecured modem and gaining internal network access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Posing as an executive, calling the help desk, resetting the executive’s e-mail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password, and learning the new password</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Using an unattended, logged-in workstation without permission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Intrusion detection systems (IDSs) and intrusion prevention systems (IPSs),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the type described in this chapter and Chapter 9, respectively, are designed to aid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countering these types of threats. They can be reasonably effective against known,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less sophisticated attacks, such as those by activist groups or large-scale email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scams. They are likely less effective against the more sophisticated, targeted attacks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by some criminal or state-sponsored intruders, since these attackers are more likely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use new, zero-day exploits, and to better obscure their activities on the targeted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system. Hence they need to be part of a defense-in-depth strategy that may also</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include encryption of sensitive information, detailed audit trails, strong authentication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authorization controls, and active management of operating system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application security.</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5567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TextShape 1"/>
          <p:cNvSpPr txBox="1"/>
          <p:nvPr/>
        </p:nvSpPr>
        <p:spPr>
          <a:xfrm>
            <a:off x="3884760" y="8685360"/>
            <a:ext cx="2971440" cy="456840"/>
          </a:xfrm>
          <a:prstGeom prst="rect">
            <a:avLst/>
          </a:prstGeom>
          <a:noFill/>
          <a:ln w="9360">
            <a:noFill/>
          </a:ln>
        </p:spPr>
        <p:txBody>
          <a:bodyPr anchor="b"/>
          <a:lstStyle/>
          <a:p>
            <a:pPr algn="r">
              <a:lnSpc>
                <a:spcPct val="100000"/>
              </a:lnSpc>
            </a:pPr>
            <a:fld id="{70BCFB9A-B08B-4487-8FCB-984FD3E158A7}" type="slidenum">
              <a:rPr lang="en-NZ" sz="1200" b="0" strike="noStrike" spc="-1">
                <a:solidFill>
                  <a:srgbClr val="000000"/>
                </a:solidFill>
                <a:uFill>
                  <a:solidFill>
                    <a:srgbClr val="FFFFFF"/>
                  </a:solidFill>
                </a:uFill>
                <a:latin typeface="Times New Roman"/>
              </a:rPr>
              <a:t>20</a:t>
            </a:fld>
            <a:endParaRPr lang="en-NZ" sz="1400" b="0" strike="noStrike" spc="-1">
              <a:solidFill>
                <a:srgbClr val="000000"/>
              </a:solidFill>
              <a:uFill>
                <a:solidFill>
                  <a:srgbClr val="FFFFFF"/>
                </a:solidFill>
              </a:uFill>
              <a:latin typeface="Times New Roman"/>
            </a:endParaRPr>
          </a:p>
        </p:txBody>
      </p:sp>
      <p:sp>
        <p:nvSpPr>
          <p:cNvPr id="517"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As with host-based intrusion detection, network-based intrusion detection makes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use of signature detection and anomaly detection. Unlike the case with HIDS,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number of commercial anomaly NIDS products are available [GARC09]. One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best known is the Statistical Packet Anomaly Detection Engine (SPADE),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available as a plug-in for the Snort system that we discuss later.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Signature Detection  [SCAR12] lists the following as examples of that types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attacks that are suitable for signature detection: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Application layer reconnaissance and attacks:  Most NIDS technologies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analyze several dozen application protocols. Commonly analyzed ones include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Dynamic Host Configuration Protocol (DHCP), DNS, Finger, FTP, HTTP,</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Internet Message Access Protocol (IMAP), Internet Relay Chat (IRC),</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Network File System (NFS), Post Office Protocol (POP), rlogin/rsh, Remote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Procedure Call (RPC), Session Initiation Protocol (SIP), Server Message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Block (SMB), SMTP, SNMP, Telnet, and Trivial File Transfer Protocol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(TFTP), as well as database protocols, instant messaging applications,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peer-to-peer file sharing software. The NIDS is looking for attack patterns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that have been identified as targeting these protocols. Examples of attack include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buffer overflows, password guessing, and malware transmission.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Transport layer reconnaissance and attacks:  NIDSs analyze TCP and UDP</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traffic and perhaps other transport layer protocols. Examples of attacks are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unusual packet fragmentation, scans for vulnerable ports, and TCP-specific</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attacks such as SYN floods.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Network layer reconnaissance and attacks:  NIDSs typically analyze IPv4, IPv6,</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ICMP, and IGMP at this level. Examples of attacks are spoofed IP addresses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illegal IP header values.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Unexpected application services:  The NIDS attempts to determine if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activity on a transport connection is consistent with the expected application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protocol. An example is a host running an unauthorized application service.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Policy violations:  Examples include use of inappropriate Web sites and use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forbidden application protocols.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Anomaly Detection Techniques [SCAR07] lists the following as examples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types of attacks that are suitable for anomaly detection: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Denial-of-service (DoS) attacks: Such attacks involve either significantly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increased packet traffic or significantly increase connection attempts, in an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attempt to overwhelm the target system. These attacks are analyzed in Chapter 7.</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Anomaly detection is well suited to such attacks.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Scanning: A scanning attack occurs when an attacker probes a target network</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or system by sending different kinds of packets. Using the responses received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from the target, the attacker can learn many of the system’s characteristics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vulnerabilities. Thus, a scanning attack acts as a target identification tool for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 attacker. Scanning can be detected by atypical flow patterns at the application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layer (e.g., banner grabbing3), transport layer (e.g., TCP and UDP port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scanning), and network layer (e.g., ICMP scanning).</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Worms: Worms spreading among hosts can be detected in more than one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way. Some worms propagate quickly and use large amounts of bandwidth.</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Worms can also be detected because they can cause hosts to communicate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with each other that typically do not, and they can also cause hosts to use ports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that they normally do not use. Many worms also perform scanning. Chapter 6</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discusses worms in detail.</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07103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[SCAR12] details this subset of anomaly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detection that compares observed network traffic against predetermined universal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vendor supplied profiles of benign protocol traffic. This distinguishes it from anomaly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techniques trained with organization specific traffic profiles. SPA understands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tracks network, transport, and application protocol states to ensure they progress as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expected. A key disadvantage of SPA is the high resource use it requires.</a:t>
            </a:r>
            <a:endParaRPr lang="en-NZ" sz="2000" b="0" strike="noStrike" spc="-1">
              <a:solidFill>
                <a:srgbClr val="000000"/>
              </a:solidFill>
              <a:uFill>
                <a:solidFill>
                  <a:srgbClr val="FFFFFF"/>
                </a:solidFill>
              </a:uFill>
              <a:latin typeface="Arial"/>
            </a:endParaRPr>
          </a:p>
        </p:txBody>
      </p:sp>
      <p:sp>
        <p:nvSpPr>
          <p:cNvPr id="519" name="TextShape 2"/>
          <p:cNvSpPr txBox="1"/>
          <p:nvPr/>
        </p:nvSpPr>
        <p:spPr>
          <a:xfrm>
            <a:off x="3884760" y="8685360"/>
            <a:ext cx="2971440" cy="456840"/>
          </a:xfrm>
          <a:prstGeom prst="rect">
            <a:avLst/>
          </a:prstGeom>
          <a:noFill/>
          <a:ln w="9360">
            <a:noFill/>
          </a:ln>
        </p:spPr>
        <p:txBody>
          <a:bodyPr anchor="b"/>
          <a:lstStyle/>
          <a:p>
            <a:pPr algn="r">
              <a:lnSpc>
                <a:spcPct val="100000"/>
              </a:lnSpc>
            </a:pPr>
            <a:fld id="{4BBBDD8C-155C-4F1F-85C0-96D909DC86DF}" type="slidenum">
              <a:rPr lang="en-NZ" sz="1200" b="0" strike="noStrike" spc="-1">
                <a:solidFill>
                  <a:srgbClr val="000000"/>
                </a:solidFill>
                <a:uFill>
                  <a:solidFill>
                    <a:srgbClr val="FFFFFF"/>
                  </a:solidFill>
                </a:uFill>
                <a:latin typeface="Arial"/>
                <a:ea typeface="+mn-ea"/>
              </a:rPr>
              <a:t>21</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07694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PlaceHolder 1"/>
          <p:cNvSpPr>
            <a:spLocks noGrp="1"/>
          </p:cNvSpPr>
          <p:nvPr>
            <p:ph type="body"/>
          </p:nvPr>
        </p:nvSpPr>
        <p:spPr>
          <a:xfrm>
            <a:off x="685800" y="4343400"/>
            <a:ext cx="5486040" cy="4114440"/>
          </a:xfrm>
          <a:prstGeom prst="rect">
            <a:avLst/>
          </a:prstGeom>
        </p:spPr>
        <p:txBody>
          <a:bodyPr/>
          <a:lstStyle/>
          <a:p>
            <a:r>
              <a:rPr lang="en-NZ" sz="1200" b="0" strike="noStrike" spc="-1" dirty="0">
                <a:solidFill>
                  <a:srgbClr val="000000"/>
                </a:solidFill>
                <a:uFill>
                  <a:solidFill>
                    <a:srgbClr val="FFFFFF"/>
                  </a:solidFill>
                </a:uFill>
                <a:latin typeface="Arial"/>
                <a:ea typeface="+mn-ea"/>
              </a:rPr>
              <a:t>When a sensor detects a potential violation, it sends an alert and logs information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related to the event. The NIDS analysis module can use this information to refine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intrusion detection parameters and algorithms. The security administrator can use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this information to design prevention techniques. Typical information logged by a</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NIDS sensor includes the following:</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Timestamp (usually date and time)</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Connection or session ID (typically a consecutive or unique number assigned to</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each TCP connection or to like groups of packets for connectionless protocols)</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Event or alert type</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Rating (e.g., priority, severity, impact, confidence)</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Network, transport, and application layer protocols</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Source and destination IP addresses</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Source and destination TCP or UDP ports, or ICMP types and codes</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Number of bytes transmitted over the connection</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Decoded payload data, such as application requests and responses</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State-related information (e.g., authenticated username)</a:t>
            </a:r>
            <a:endParaRPr lang="en-NZ" sz="2000" b="0" strike="noStrike" spc="-1" dirty="0">
              <a:solidFill>
                <a:srgbClr val="000000"/>
              </a:solidFill>
              <a:uFill>
                <a:solidFill>
                  <a:srgbClr val="FFFFFF"/>
                </a:solidFill>
              </a:uFill>
              <a:latin typeface="Arial"/>
            </a:endParaRPr>
          </a:p>
        </p:txBody>
      </p:sp>
      <p:sp>
        <p:nvSpPr>
          <p:cNvPr id="521" name="TextShape 2"/>
          <p:cNvSpPr txBox="1"/>
          <p:nvPr/>
        </p:nvSpPr>
        <p:spPr>
          <a:xfrm>
            <a:off x="3884760" y="8685360"/>
            <a:ext cx="2971440" cy="456840"/>
          </a:xfrm>
          <a:prstGeom prst="rect">
            <a:avLst/>
          </a:prstGeom>
          <a:noFill/>
          <a:ln w="9360">
            <a:noFill/>
          </a:ln>
        </p:spPr>
        <p:txBody>
          <a:bodyPr anchor="b"/>
          <a:lstStyle/>
          <a:p>
            <a:pPr algn="r">
              <a:lnSpc>
                <a:spcPct val="100000"/>
              </a:lnSpc>
            </a:pPr>
            <a:fld id="{CC2A919C-C1DF-4D84-83E2-D9BA066D651F}" type="slidenum">
              <a:rPr lang="en-NZ" sz="1200" b="0" strike="noStrike" spc="-1">
                <a:solidFill>
                  <a:srgbClr val="000000"/>
                </a:solidFill>
                <a:uFill>
                  <a:solidFill>
                    <a:srgbClr val="FFFFFF"/>
                  </a:solidFill>
                </a:uFill>
                <a:latin typeface="Arial"/>
                <a:ea typeface="+mn-ea"/>
              </a:rPr>
              <a:t>22</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54856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TextShape 1"/>
          <p:cNvSpPr txBox="1"/>
          <p:nvPr/>
        </p:nvSpPr>
        <p:spPr>
          <a:xfrm>
            <a:off x="3884760" y="8685360"/>
            <a:ext cx="2971440" cy="456840"/>
          </a:xfrm>
          <a:prstGeom prst="rect">
            <a:avLst/>
          </a:prstGeom>
          <a:noFill/>
          <a:ln w="9360">
            <a:noFill/>
          </a:ln>
        </p:spPr>
        <p:txBody>
          <a:bodyPr anchor="b"/>
          <a:lstStyle/>
          <a:p>
            <a:pPr algn="r">
              <a:lnSpc>
                <a:spcPct val="100000"/>
              </a:lnSpc>
            </a:pPr>
            <a:fld id="{A2DB3082-E0D3-4E82-8823-A9645996E5BE}" type="slidenum">
              <a:rPr lang="en-NZ" sz="1200" b="0" strike="noStrike" spc="-1">
                <a:solidFill>
                  <a:srgbClr val="000000"/>
                </a:solidFill>
                <a:uFill>
                  <a:solidFill>
                    <a:srgbClr val="FFFFFF"/>
                  </a:solidFill>
                </a:uFill>
                <a:latin typeface="Times New Roman"/>
              </a:rPr>
              <a:t>23</a:t>
            </a:fld>
            <a:endParaRPr lang="en-NZ" sz="1400" b="0" strike="noStrike" spc="-1">
              <a:solidFill>
                <a:srgbClr val="000000"/>
              </a:solidFill>
              <a:uFill>
                <a:solidFill>
                  <a:srgbClr val="FFFFFF"/>
                </a:solidFill>
              </a:uFill>
              <a:latin typeface="Times New Roman"/>
            </a:endParaRPr>
          </a:p>
        </p:txBody>
      </p:sp>
      <p:sp>
        <p:nvSpPr>
          <p:cNvPr id="523" name="PlaceHolder 2"/>
          <p:cNvSpPr>
            <a:spLocks noGrp="1"/>
          </p:cNvSpPr>
          <p:nvPr>
            <p:ph type="body"/>
          </p:nvPr>
        </p:nvSpPr>
        <p:spPr>
          <a:xfrm>
            <a:off x="685800" y="4343400"/>
            <a:ext cx="5486040" cy="4114440"/>
          </a:xfrm>
          <a:prstGeom prst="rect">
            <a:avLst/>
          </a:prstGeom>
        </p:spPr>
        <p:txBody>
          <a:bodyPr/>
          <a:lstStyle/>
          <a:p>
            <a:r>
              <a:rPr lang="en-NZ" sz="1200" b="0" strike="noStrike" spc="-1" dirty="0">
                <a:solidFill>
                  <a:srgbClr val="000000"/>
                </a:solidFill>
                <a:uFill>
                  <a:solidFill>
                    <a:srgbClr val="FFFFFF"/>
                  </a:solidFill>
                </a:uFill>
                <a:latin typeface="Arial"/>
                <a:ea typeface="+mn-ea"/>
              </a:rPr>
              <a:t>In recent years, the concept of communicating IDSs has evolved to schemes that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involve distributed systems that cooperate to identify intrusions and to adapt to</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changing attack profiles. These combine in a central IDS, the complementary information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sources used by HIDS with host-based process and data details, and NIDS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with network events and data, to manage and coordinate intrusion detection and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response in an organization’s IT infrastructure. Two key problems have always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confronted systems such as IDSs, firewalls, virus and worm detectors, and so on.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First, these tools may not recognize new threats or radical modifications of existing</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threats. And second, it is difficult to update schemes rapidly enough to deal</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with quickly spreading attacks. A separate problem for perimeter </a:t>
            </a:r>
            <a:r>
              <a:rPr lang="en-NZ" sz="1200" b="0" strike="noStrike" spc="-1" dirty="0" err="1">
                <a:solidFill>
                  <a:srgbClr val="000000"/>
                </a:solidFill>
                <a:uFill>
                  <a:solidFill>
                    <a:srgbClr val="FFFFFF"/>
                  </a:solidFill>
                </a:uFill>
                <a:latin typeface="Arial"/>
                <a:ea typeface="+mn-ea"/>
              </a:rPr>
              <a:t>defenses</a:t>
            </a:r>
            <a:r>
              <a:rPr lang="en-NZ" sz="1200" b="0" strike="noStrike" spc="-1" dirty="0">
                <a:solidFill>
                  <a:srgbClr val="000000"/>
                </a:solidFill>
                <a:uFill>
                  <a:solidFill>
                    <a:srgbClr val="FFFFFF"/>
                  </a:solidFill>
                </a:uFill>
                <a:latin typeface="Arial"/>
                <a:ea typeface="+mn-ea"/>
              </a:rPr>
              <a:t>, such as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firewalls, is that the modern enterprise has loosely defined boundaries, and hosts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are generally able to move in and out. Examples are hosts that communicate using</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wireless technology and employee laptops that can be plugged into network ports.</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Attackers have exploited these problems in several ways. The more traditional</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attack approach is to develop worms and other malicious software that spreads ever more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rapidly and to develop other attacks (such as </a:t>
            </a:r>
            <a:r>
              <a:rPr lang="en-NZ" sz="1200" b="0" strike="noStrike" spc="-1" dirty="0" err="1">
                <a:solidFill>
                  <a:srgbClr val="000000"/>
                </a:solidFill>
                <a:uFill>
                  <a:solidFill>
                    <a:srgbClr val="FFFFFF"/>
                  </a:solidFill>
                </a:uFill>
                <a:latin typeface="Arial"/>
                <a:ea typeface="+mn-ea"/>
              </a:rPr>
              <a:t>DoS</a:t>
            </a:r>
            <a:r>
              <a:rPr lang="en-NZ" sz="1200" b="0" strike="noStrike" spc="-1" dirty="0">
                <a:solidFill>
                  <a:srgbClr val="000000"/>
                </a:solidFill>
                <a:uFill>
                  <a:solidFill>
                    <a:srgbClr val="FFFFFF"/>
                  </a:solidFill>
                </a:uFill>
                <a:latin typeface="Arial"/>
                <a:ea typeface="+mn-ea"/>
              </a:rPr>
              <a:t> attacks) that strike with overwhelming</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force before a </a:t>
            </a:r>
            <a:r>
              <a:rPr lang="en-NZ" sz="1200" b="0" strike="noStrike" spc="-1" dirty="0" err="1">
                <a:solidFill>
                  <a:srgbClr val="000000"/>
                </a:solidFill>
                <a:uFill>
                  <a:solidFill>
                    <a:srgbClr val="FFFFFF"/>
                  </a:solidFill>
                </a:uFill>
                <a:latin typeface="Arial"/>
                <a:ea typeface="+mn-ea"/>
              </a:rPr>
              <a:t>defense</a:t>
            </a:r>
            <a:r>
              <a:rPr lang="en-NZ" sz="1200" b="0" strike="noStrike" spc="-1" dirty="0">
                <a:solidFill>
                  <a:srgbClr val="000000"/>
                </a:solidFill>
                <a:uFill>
                  <a:solidFill>
                    <a:srgbClr val="FFFFFF"/>
                  </a:solidFill>
                </a:uFill>
                <a:latin typeface="Arial"/>
                <a:ea typeface="+mn-ea"/>
              </a:rPr>
              <a:t> can be mounted. This style of attack is still prevalent. But more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recently, attackers have added a quite different approach: Slow the spread of the attack so</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that it will be more difficult to detect by conventional algorithms [ANTH07].</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 way to counter such attacks is to develop cooperated systems that can recognize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attacks based on more subtle clues and then adapt quickly. In this approach,</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anomaly detectors at local nodes look for evidence of unusual activity. For example,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 machine that normally makes just a few network connections might suspect that an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attack is under way if it is suddenly instructed to make connections at a higher rate.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With only this evidence, the local system risks a false positive if it reacts to the suspected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attack (say by disconnecting from the network and issuing an alert) but it risks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 false negative if it ignores the attack or waits for further evidence. In an adaptive,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cooperative system, the local node instead uses a peer-to-peer “gossip” protocol to</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inform other machines of its suspicion, in the form of a probability that the network</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is under attack. If a machine receives enough of these messages so that a threshold is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exceeded, the machine assumes an attack is under way and responds. The machine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may respond locally to defend itself and also send an alert to a central system.</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An example of this approach is a scheme developed by Intel and referred to</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as autonomic enterprise security [AGOS06]. Figure 8.6 illustrates the approach.</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This approach does not rely solely on perimeter </a:t>
            </a:r>
            <a:r>
              <a:rPr lang="en-NZ" sz="1200" b="0" strike="noStrike" spc="-1" dirty="0" err="1">
                <a:solidFill>
                  <a:srgbClr val="000000"/>
                </a:solidFill>
                <a:uFill>
                  <a:solidFill>
                    <a:srgbClr val="FFFFFF"/>
                  </a:solidFill>
                </a:uFill>
                <a:latin typeface="Arial"/>
                <a:ea typeface="+mn-ea"/>
              </a:rPr>
              <a:t>defense</a:t>
            </a:r>
            <a:r>
              <a:rPr lang="en-NZ" sz="1200" b="0" strike="noStrike" spc="-1" dirty="0">
                <a:solidFill>
                  <a:srgbClr val="000000"/>
                </a:solidFill>
                <a:uFill>
                  <a:solidFill>
                    <a:srgbClr val="FFFFFF"/>
                  </a:solidFill>
                </a:uFill>
                <a:latin typeface="Arial"/>
                <a:ea typeface="+mn-ea"/>
              </a:rPr>
              <a:t> mechanisms, such as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firewalls, or on individual host-based </a:t>
            </a:r>
            <a:r>
              <a:rPr lang="en-NZ" sz="1200" b="0" strike="noStrike" spc="-1" dirty="0" err="1">
                <a:solidFill>
                  <a:srgbClr val="000000"/>
                </a:solidFill>
                <a:uFill>
                  <a:solidFill>
                    <a:srgbClr val="FFFFFF"/>
                  </a:solidFill>
                </a:uFill>
                <a:latin typeface="Arial"/>
                <a:ea typeface="+mn-ea"/>
              </a:rPr>
              <a:t>defenses</a:t>
            </a:r>
            <a:r>
              <a:rPr lang="en-NZ" sz="1200" b="0" strike="noStrike" spc="-1" dirty="0">
                <a:solidFill>
                  <a:srgbClr val="000000"/>
                </a:solidFill>
                <a:uFill>
                  <a:solidFill>
                    <a:srgbClr val="FFFFFF"/>
                  </a:solidFill>
                </a:uFill>
                <a:latin typeface="Arial"/>
                <a:ea typeface="+mn-ea"/>
              </a:rPr>
              <a:t>. Instead, each end host and each</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network device (e.g., routers) is considered to be a potential sensor and may have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sensor software module installed. The sensors in this distributed configuration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can exchange information to corroborate the state of the network (i.e., whether an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attack is under way).</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Intel designers provide the following motivation for this approach:</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1.  IDSs deployed selectively may miss a network-based attack or may be slow</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to recognize that an attack is under way. The use of multiple IDSs that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share information has been shown to provide greater coverage and more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rapid response to attacks, especially slowly growing attacks (e.g., [BAIL05],</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[RAJA05]).</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2.  Analysis of network traffic at the host level provides an environment in which</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there is much less network traffic than found at a network device such as a</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router. Thus, attack patterns will stand out more, providing in effect a higher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signal-to-noise ratio.</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3.  Host-based detectors can make use of a richer set of data, possibly using</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application data from the host as input into the local classifier.</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A distributed or hybrid IDS can be constructed using multiple products from</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 single vendor, designed to share and exchange data [SCAR12]. This is clearly an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easier, but may not be the most cost-effective or comprehensive solution. Alternatively,</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specialized security information and event management (SIEM) software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exists that can import and </a:t>
            </a:r>
            <a:r>
              <a:rPr lang="en-NZ" sz="1200" b="0" strike="noStrike" spc="-1" dirty="0" err="1">
                <a:solidFill>
                  <a:srgbClr val="000000"/>
                </a:solidFill>
                <a:uFill>
                  <a:solidFill>
                    <a:srgbClr val="FFFFFF"/>
                  </a:solidFill>
                </a:uFill>
                <a:latin typeface="Arial"/>
                <a:ea typeface="+mn-ea"/>
              </a:rPr>
              <a:t>analyze</a:t>
            </a:r>
            <a:r>
              <a:rPr lang="en-NZ" sz="1200" b="0" strike="noStrike" spc="-1" dirty="0">
                <a:solidFill>
                  <a:srgbClr val="000000"/>
                </a:solidFill>
                <a:uFill>
                  <a:solidFill>
                    <a:srgbClr val="FFFFFF"/>
                  </a:solidFill>
                </a:uFill>
                <a:latin typeface="Arial"/>
                <a:ea typeface="+mn-ea"/>
              </a:rPr>
              <a:t> data from a variety of sources, sensors, and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products. Such software may well rely on standardized protocols, such as Intrusion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Detection Exchange Format we discuss in the next section. An analogy may help</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clarify the advantage of this distributed approach. Suppose that a single host is subject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to a prolonged attack and that the host is configured to minimize false positives.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Early on in the attack, no alert is sounded because the risk of false positive is high.</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If the attack persists, the evidence that an attack is under way becomes stronger and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risk of false positive decreases. However, much time has passed. Now consider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many local sensors, each of which suspect the onset of an attack and all of which collaborate.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Because numerous systems see the same evidence, an alert can be issued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with a low false positive risk. Thus, instead of a long period of time, we use a large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number of sensors to reduce false positives and still detect attacks. A number of</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vendors now offer this type of product.</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We now summarize the principal elements of this approach, illustrated in Figure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8.6. A central system is configured with a default set of security policies. Based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on input from distributed sensors, these policies are adapted and specific actions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are communicated to the various platforms in the distributed system. The </a:t>
            </a:r>
            <a:r>
              <a:rPr lang="en-NZ" sz="1200" b="0" strike="noStrike" spc="-1" dirty="0" err="1">
                <a:solidFill>
                  <a:srgbClr val="000000"/>
                </a:solidFill>
                <a:uFill>
                  <a:solidFill>
                    <a:srgbClr val="FFFFFF"/>
                  </a:solidFill>
                </a:uFill>
                <a:latin typeface="Arial"/>
                <a:ea typeface="+mn-ea"/>
              </a:rPr>
              <a:t>devicespecific</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policies may include immediate actions to take or parameter settings to be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adjusted. The central system also communicates collaborative policies to all platforms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that adjust the timing and content of collaborative gossip messages. Three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types of input guide the actions of the central system:</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Summary events:  Events from various sources are collected by intermediate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collection points such as firewalls, IDSs, or servers that serve a specific segment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of the enterprise network. These events are summarized for delivery to</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central policy system.</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DDI events:  Distributed detection and inference (DDI) events are alerts that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are generated when the gossip traffic enables a platform to conclude that an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attack is under way.</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PEP events:  Policy enforcement points (PEPs) reside on trusted, self-defending</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platforms and intelligent IDSs. These systems correlate distributed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information, local decisions, and individual  device actions to detect intrusions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that may not be evident at the host level.</a:t>
            </a: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521214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p:cNvSpPr>
          <p:nvPr>
            <p:ph type="body"/>
          </p:nvPr>
        </p:nvSpPr>
        <p:spPr>
          <a:xfrm>
            <a:off x="685800" y="4343400"/>
            <a:ext cx="5486040" cy="4114440"/>
          </a:xfrm>
          <a:prstGeom prst="rect">
            <a:avLst/>
          </a:prstGeom>
        </p:spPr>
        <p:txBody>
          <a:bodyPr/>
          <a:lstStyle/>
          <a:p>
            <a:r>
              <a:rPr lang="en-NZ" sz="1200" b="0" strike="noStrike" spc="-1" dirty="0">
                <a:solidFill>
                  <a:srgbClr val="000000"/>
                </a:solidFill>
                <a:uFill>
                  <a:solidFill>
                    <a:srgbClr val="FFFFFF"/>
                  </a:solidFill>
                </a:uFill>
                <a:latin typeface="Arial"/>
                <a:ea typeface="+mn-ea"/>
              </a:rPr>
              <a:t> To facilitate the development of distributed IDSs that can function across a wide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range of platforms and environments, standards are needed to support interoperability.</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Such standards are the focus of the IETF Intrusion Detection Working</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Group. The purpose of the working group is to define data formats and exchange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procedures for sharing information of interest to intrusion detection and response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systems and to management systems that may need to interact with them. The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working group issued the following RFCs in 2007:</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Intrusion Detection Message Exchange Requirements (RFC 4766):  This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document defines requirements for the Intrusion Detection Message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Exchange Format (IDMEF). The document also specifies requirements for a</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communication protocol for communicating IDMEF.</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The Intrusion Detection Message Exchange Format (RFC 4765):  This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document describes a data model to represent information exported by</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intrusion detection systems and explains the rationale for using this model.</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An implementation of the data model in the Extensible </a:t>
            </a:r>
            <a:r>
              <a:rPr lang="en-NZ" sz="1200" b="0" strike="noStrike" spc="-1" dirty="0" err="1">
                <a:solidFill>
                  <a:srgbClr val="000000"/>
                </a:solidFill>
                <a:uFill>
                  <a:solidFill>
                    <a:srgbClr val="FFFFFF"/>
                  </a:solidFill>
                </a:uFill>
                <a:latin typeface="Arial"/>
                <a:ea typeface="+mn-ea"/>
              </a:rPr>
              <a:t>Markup</a:t>
            </a:r>
            <a:r>
              <a:rPr lang="en-NZ" sz="1200" b="0" strike="noStrike" spc="-1" dirty="0">
                <a:solidFill>
                  <a:srgbClr val="000000"/>
                </a:solidFill>
                <a:uFill>
                  <a:solidFill>
                    <a:srgbClr val="FFFFFF"/>
                  </a:solidFill>
                </a:uFill>
                <a:latin typeface="Arial"/>
                <a:ea typeface="+mn-ea"/>
              </a:rPr>
              <a:t> Language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(XML) is presented, an XML Document Type Definition is developed, and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examples are provided.</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The Intrusion Detection Exchange Protocol (RFC 4767):  This document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describes the Intrusion Detection Exchange Protocol (IDXP), an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application-level protocol for exchanging data between intrusion detection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entities. IDXP supports mutual-authentication, integrity, and confidentiality</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over a connection-oriented protocol.</a:t>
            </a:r>
            <a:endParaRPr lang="en-NZ" sz="2000" b="0" strike="noStrike" spc="-1" dirty="0">
              <a:solidFill>
                <a:srgbClr val="000000"/>
              </a:solidFill>
              <a:uFill>
                <a:solidFill>
                  <a:srgbClr val="FFFFFF"/>
                </a:solidFill>
              </a:uFill>
              <a:latin typeface="Arial"/>
            </a:endParaRPr>
          </a:p>
        </p:txBody>
      </p:sp>
      <p:sp>
        <p:nvSpPr>
          <p:cNvPr id="525" name="TextShape 2"/>
          <p:cNvSpPr txBox="1"/>
          <p:nvPr/>
        </p:nvSpPr>
        <p:spPr>
          <a:xfrm>
            <a:off x="3884760" y="8685360"/>
            <a:ext cx="2971440" cy="456840"/>
          </a:xfrm>
          <a:prstGeom prst="rect">
            <a:avLst/>
          </a:prstGeom>
          <a:noFill/>
          <a:ln w="9360">
            <a:noFill/>
          </a:ln>
        </p:spPr>
        <p:txBody>
          <a:bodyPr anchor="b"/>
          <a:lstStyle/>
          <a:p>
            <a:pPr algn="r">
              <a:lnSpc>
                <a:spcPct val="100000"/>
              </a:lnSpc>
            </a:pPr>
            <a:fld id="{D55258BD-4684-40A3-82F0-736ADFF97DA8}" type="slidenum">
              <a:rPr lang="en-NZ" sz="1200" b="0" strike="noStrike" spc="-1">
                <a:solidFill>
                  <a:srgbClr val="000000"/>
                </a:solidFill>
                <a:uFill>
                  <a:solidFill>
                    <a:srgbClr val="FFFFFF"/>
                  </a:solidFill>
                </a:uFill>
                <a:latin typeface="Arial"/>
                <a:ea typeface="+mn-ea"/>
              </a:rPr>
              <a:t>24</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82657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TextShape 1"/>
          <p:cNvSpPr txBox="1"/>
          <p:nvPr/>
        </p:nvSpPr>
        <p:spPr>
          <a:xfrm>
            <a:off x="3884760" y="8685360"/>
            <a:ext cx="2971440" cy="456840"/>
          </a:xfrm>
          <a:prstGeom prst="rect">
            <a:avLst/>
          </a:prstGeom>
          <a:noFill/>
          <a:ln w="9360">
            <a:noFill/>
          </a:ln>
        </p:spPr>
        <p:txBody>
          <a:bodyPr anchor="b"/>
          <a:lstStyle/>
          <a:p>
            <a:pPr algn="r">
              <a:lnSpc>
                <a:spcPct val="100000"/>
              </a:lnSpc>
            </a:pPr>
            <a:fld id="{35B83B48-4981-4687-859A-F3A4CFAC09ED}" type="slidenum">
              <a:rPr lang="en-NZ" sz="1200" b="0" strike="noStrike" spc="-1">
                <a:solidFill>
                  <a:srgbClr val="000000"/>
                </a:solidFill>
                <a:uFill>
                  <a:solidFill>
                    <a:srgbClr val="FFFFFF"/>
                  </a:solidFill>
                </a:uFill>
                <a:latin typeface="Times New Roman"/>
              </a:rPr>
              <a:t>25</a:t>
            </a:fld>
            <a:endParaRPr lang="en-NZ" sz="1400" b="0" strike="noStrike" spc="-1">
              <a:solidFill>
                <a:srgbClr val="000000"/>
              </a:solidFill>
              <a:uFill>
                <a:solidFill>
                  <a:srgbClr val="FFFFFF"/>
                </a:solidFill>
              </a:uFill>
              <a:latin typeface="Times New Roman"/>
            </a:endParaRPr>
          </a:p>
        </p:txBody>
      </p:sp>
      <p:sp>
        <p:nvSpPr>
          <p:cNvPr id="527" name="PlaceHolder 2"/>
          <p:cNvSpPr>
            <a:spLocks noGrp="1"/>
          </p:cNvSpPr>
          <p:nvPr>
            <p:ph type="body"/>
          </p:nvPr>
        </p:nvSpPr>
        <p:spPr>
          <a:xfrm>
            <a:off x="685800" y="4343400"/>
            <a:ext cx="5486040" cy="4114440"/>
          </a:xfrm>
          <a:prstGeom prst="rect">
            <a:avLst/>
          </a:prstGeom>
        </p:spPr>
        <p:txBody>
          <a:bodyPr/>
          <a:lstStyle/>
          <a:p>
            <a:r>
              <a:rPr lang="en-NZ" sz="1200" b="0" strike="noStrike" spc="-1" dirty="0">
                <a:solidFill>
                  <a:srgbClr val="000000"/>
                </a:solidFill>
                <a:uFill>
                  <a:solidFill>
                    <a:srgbClr val="FFFFFF"/>
                  </a:solidFill>
                </a:uFill>
                <a:latin typeface="Arial"/>
                <a:ea typeface="+mn-ea"/>
              </a:rPr>
              <a:t>Figure 8.7 illustrates the key elements of the model on which the intrusion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detection message exchange approach is based. This model does not correspond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to any particular product or implementation, but its functional components are the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key elements of any IDS. The functional components are as follows:</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Data source: The raw data that an IDS uses to detect unauthorized or undesired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activity. Common data sources include network packets, operating system</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audit logs, application audit logs, and system-generated checksum data.</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Sensor: Collects data from the data source. The sensor forwards events to the</a:t>
            </a:r>
            <a:endParaRPr lang="en-NZ" sz="2000" b="0" strike="noStrike" spc="-1" dirty="0">
              <a:solidFill>
                <a:srgbClr val="000000"/>
              </a:solidFill>
              <a:uFill>
                <a:solidFill>
                  <a:srgbClr val="FFFFFF"/>
                </a:solidFill>
              </a:uFill>
              <a:latin typeface="Arial"/>
            </a:endParaRPr>
          </a:p>
          <a:p>
            <a:r>
              <a:rPr lang="en-NZ" sz="1200" b="0" strike="noStrike" spc="-1" dirty="0" err="1">
                <a:solidFill>
                  <a:srgbClr val="000000"/>
                </a:solidFill>
                <a:uFill>
                  <a:solidFill>
                    <a:srgbClr val="FFFFFF"/>
                  </a:solidFill>
                </a:uFill>
                <a:latin typeface="Arial"/>
                <a:ea typeface="+mn-ea"/>
              </a:rPr>
              <a:t>analyzer</a:t>
            </a:r>
            <a:r>
              <a:rPr lang="en-NZ" sz="1200" b="0" strike="noStrike" spc="-1" dirty="0">
                <a:solidFill>
                  <a:srgbClr val="000000"/>
                </a:solidFill>
                <a:uFill>
                  <a:solidFill>
                    <a:srgbClr val="FFFFFF"/>
                  </a:solidFill>
                </a:uFill>
                <a:latin typeface="Arial"/>
                <a:ea typeface="+mn-ea"/>
              </a:rPr>
              <a:t>.</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a:t>
            </a:r>
            <a:r>
              <a:rPr lang="en-NZ" sz="1200" b="0" strike="noStrike" spc="-1" dirty="0" err="1">
                <a:solidFill>
                  <a:srgbClr val="000000"/>
                </a:solidFill>
                <a:uFill>
                  <a:solidFill>
                    <a:srgbClr val="FFFFFF"/>
                  </a:solidFill>
                </a:uFill>
                <a:latin typeface="Arial"/>
                <a:ea typeface="+mn-ea"/>
              </a:rPr>
              <a:t>Analyzer</a:t>
            </a:r>
            <a:r>
              <a:rPr lang="en-NZ" sz="1200" b="0" strike="noStrike" spc="-1" dirty="0">
                <a:solidFill>
                  <a:srgbClr val="000000"/>
                </a:solidFill>
                <a:uFill>
                  <a:solidFill>
                    <a:srgbClr val="FFFFFF"/>
                  </a:solidFill>
                </a:uFill>
                <a:latin typeface="Arial"/>
                <a:ea typeface="+mn-ea"/>
              </a:rPr>
              <a:t>: The ID component or process that </a:t>
            </a:r>
            <a:r>
              <a:rPr lang="en-NZ" sz="1200" b="0" strike="noStrike" spc="-1" dirty="0" err="1">
                <a:solidFill>
                  <a:srgbClr val="000000"/>
                </a:solidFill>
                <a:uFill>
                  <a:solidFill>
                    <a:srgbClr val="FFFFFF"/>
                  </a:solidFill>
                </a:uFill>
                <a:latin typeface="Arial"/>
                <a:ea typeface="+mn-ea"/>
              </a:rPr>
              <a:t>analyzes</a:t>
            </a:r>
            <a:r>
              <a:rPr lang="en-NZ" sz="1200" b="0" strike="noStrike" spc="-1" dirty="0">
                <a:solidFill>
                  <a:srgbClr val="000000"/>
                </a:solidFill>
                <a:uFill>
                  <a:solidFill>
                    <a:srgbClr val="FFFFFF"/>
                  </a:solidFill>
                </a:uFill>
                <a:latin typeface="Arial"/>
                <a:ea typeface="+mn-ea"/>
              </a:rPr>
              <a:t> the data collected by</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sensor for signs of unauthorized or undesired activity or for events that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might be of interest to the security administrator. In many existing IDSs, the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sensor and the </a:t>
            </a:r>
            <a:r>
              <a:rPr lang="en-NZ" sz="1200" b="0" strike="noStrike" spc="-1" dirty="0" err="1">
                <a:solidFill>
                  <a:srgbClr val="000000"/>
                </a:solidFill>
                <a:uFill>
                  <a:solidFill>
                    <a:srgbClr val="FFFFFF"/>
                  </a:solidFill>
                </a:uFill>
                <a:latin typeface="Arial"/>
                <a:ea typeface="+mn-ea"/>
              </a:rPr>
              <a:t>analyzer</a:t>
            </a:r>
            <a:r>
              <a:rPr lang="en-NZ" sz="1200" b="0" strike="noStrike" spc="-1" dirty="0">
                <a:solidFill>
                  <a:srgbClr val="000000"/>
                </a:solidFill>
                <a:uFill>
                  <a:solidFill>
                    <a:srgbClr val="FFFFFF"/>
                  </a:solidFill>
                </a:uFill>
                <a:latin typeface="Arial"/>
                <a:ea typeface="+mn-ea"/>
              </a:rPr>
              <a:t> are part of the same component.</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Administrator: The human with overall responsibility for setting the security</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policy of the organization, and, thus, for decisions about deploying and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configuring the IDS. This may or may not be the same person as the operator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of the IDS. In some organizations, the administrator is associated with the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network or systems administration groups. In other organizations, it’s an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independent position.</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Manager: The ID component or process from which the operator manages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various components of the ID system. Management functions typically</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include sensor configuration, </a:t>
            </a:r>
            <a:r>
              <a:rPr lang="en-NZ" sz="1200" b="0" strike="noStrike" spc="-1" dirty="0" err="1">
                <a:solidFill>
                  <a:srgbClr val="000000"/>
                </a:solidFill>
                <a:uFill>
                  <a:solidFill>
                    <a:srgbClr val="FFFFFF"/>
                  </a:solidFill>
                </a:uFill>
                <a:latin typeface="Arial"/>
                <a:ea typeface="+mn-ea"/>
              </a:rPr>
              <a:t>analyzer</a:t>
            </a:r>
            <a:r>
              <a:rPr lang="en-NZ" sz="1200" b="0" strike="noStrike" spc="-1" dirty="0">
                <a:solidFill>
                  <a:srgbClr val="000000"/>
                </a:solidFill>
                <a:uFill>
                  <a:solidFill>
                    <a:srgbClr val="FFFFFF"/>
                  </a:solidFill>
                </a:uFill>
                <a:latin typeface="Arial"/>
                <a:ea typeface="+mn-ea"/>
              </a:rPr>
              <a:t> configuration, event notification management,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data consolidation, and reporting.</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Operator: The human that is the primary user of the IDS manager. The operator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often monitors the output of the IDS and initiates or recommends further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action.</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In this model, intrusion detection proceeds in the following manner. The sensor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monitors data sources looking for suspicious activity , such as network sessions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showing unexpected telnet activity, operating system log file entries showing a user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attempting to access files to which he or she is not authorized to have access, and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application log files showing persistent login failures. The sensor communicates suspicious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activity to the </a:t>
            </a:r>
            <a:r>
              <a:rPr lang="en-NZ" sz="1200" b="0" strike="noStrike" spc="-1" dirty="0" err="1">
                <a:solidFill>
                  <a:srgbClr val="000000"/>
                </a:solidFill>
                <a:uFill>
                  <a:solidFill>
                    <a:srgbClr val="FFFFFF"/>
                  </a:solidFill>
                </a:uFill>
                <a:latin typeface="Arial"/>
                <a:ea typeface="+mn-ea"/>
              </a:rPr>
              <a:t>analyzer</a:t>
            </a:r>
            <a:r>
              <a:rPr lang="en-NZ" sz="1200" b="0" strike="noStrike" spc="-1" dirty="0">
                <a:solidFill>
                  <a:srgbClr val="000000"/>
                </a:solidFill>
                <a:uFill>
                  <a:solidFill>
                    <a:srgbClr val="FFFFFF"/>
                  </a:solidFill>
                </a:uFill>
                <a:latin typeface="Arial"/>
                <a:ea typeface="+mn-ea"/>
              </a:rPr>
              <a:t> as an event , which characterizes an activity within a</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given period of time. If the </a:t>
            </a:r>
            <a:r>
              <a:rPr lang="en-NZ" sz="1200" b="0" strike="noStrike" spc="-1" dirty="0" err="1">
                <a:solidFill>
                  <a:srgbClr val="000000"/>
                </a:solidFill>
                <a:uFill>
                  <a:solidFill>
                    <a:srgbClr val="FFFFFF"/>
                  </a:solidFill>
                </a:uFill>
                <a:latin typeface="Arial"/>
                <a:ea typeface="+mn-ea"/>
              </a:rPr>
              <a:t>analyzer</a:t>
            </a:r>
            <a:r>
              <a:rPr lang="en-NZ" sz="1200" b="0" strike="noStrike" spc="-1" dirty="0">
                <a:solidFill>
                  <a:srgbClr val="000000"/>
                </a:solidFill>
                <a:uFill>
                  <a:solidFill>
                    <a:srgbClr val="FFFFFF"/>
                  </a:solidFill>
                </a:uFill>
                <a:latin typeface="Arial"/>
                <a:ea typeface="+mn-ea"/>
              </a:rPr>
              <a:t> determines that the event is of interest, it sends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an alert to the manager component that contains information about the unusual</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activity that was detected, as well as the specifics of the occurrence. The manager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component issues a notification to the human operator. A response can be initiated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automatically by the manager component or by the human operator. Examples of</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responses include logging the activity; recording the raw data (from the data source)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that characterized the event; terminating a network, user, or application session; or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altering network or system access controls. The security policy is the predefined,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formally documented statement that defines what activities are allowed to take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place on an organization’s network or on particular hosts to support the organization’s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requirements. This includes, but is not limited to, which hosts are to be denied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external network access.</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specification defines formats for event and alert messages, message types,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and exchange protocols for communication of intrusion detection information.</a:t>
            </a: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381110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p:cNvSpPr>
          <p:nvPr>
            <p:ph type="body"/>
          </p:nvPr>
        </p:nvSpPr>
        <p:spPr>
          <a:xfrm>
            <a:off x="685800" y="4343400"/>
            <a:ext cx="5486040" cy="4114440"/>
          </a:xfrm>
          <a:prstGeom prst="rect">
            <a:avLst/>
          </a:prstGeom>
        </p:spPr>
        <p:txBody>
          <a:bodyPr/>
          <a:lstStyle/>
          <a:p>
            <a:r>
              <a:rPr lang="en-NZ" sz="2000" b="0" strike="noStrike" spc="-1" dirty="0" smtClean="0">
                <a:solidFill>
                  <a:srgbClr val="000000"/>
                </a:solidFill>
                <a:uFill>
                  <a:solidFill>
                    <a:srgbClr val="FFFFFF"/>
                  </a:solidFill>
                </a:uFill>
                <a:latin typeface="Arial"/>
              </a:rPr>
              <a:t>So what happens in practice.</a:t>
            </a:r>
          </a:p>
          <a:p>
            <a:endParaRPr lang="en-NZ" sz="2000" b="0" strike="noStrike" spc="-1" dirty="0">
              <a:solidFill>
                <a:srgbClr val="000000"/>
              </a:solidFill>
              <a:uFill>
                <a:solidFill>
                  <a:srgbClr val="FFFFFF"/>
                </a:solidFill>
              </a:uFill>
              <a:latin typeface="Arial"/>
            </a:endParaRPr>
          </a:p>
        </p:txBody>
      </p:sp>
      <p:sp>
        <p:nvSpPr>
          <p:cNvPr id="525" name="TextShape 2"/>
          <p:cNvSpPr txBox="1"/>
          <p:nvPr/>
        </p:nvSpPr>
        <p:spPr>
          <a:xfrm>
            <a:off x="3884760" y="8685360"/>
            <a:ext cx="2971440" cy="456840"/>
          </a:xfrm>
          <a:prstGeom prst="rect">
            <a:avLst/>
          </a:prstGeom>
          <a:noFill/>
          <a:ln w="9360">
            <a:noFill/>
          </a:ln>
        </p:spPr>
        <p:txBody>
          <a:bodyPr anchor="b"/>
          <a:lstStyle/>
          <a:p>
            <a:pPr algn="r">
              <a:lnSpc>
                <a:spcPct val="100000"/>
              </a:lnSpc>
            </a:pPr>
            <a:fld id="{D55258BD-4684-40A3-82F0-736ADFF97DA8}" type="slidenum">
              <a:rPr lang="en-NZ" sz="1200" b="0" strike="noStrike" spc="-1">
                <a:solidFill>
                  <a:srgbClr val="000000"/>
                </a:solidFill>
                <a:uFill>
                  <a:solidFill>
                    <a:srgbClr val="FFFFFF"/>
                  </a:solidFill>
                </a:uFill>
                <a:latin typeface="Arial"/>
                <a:ea typeface="+mn-ea"/>
              </a:rPr>
              <a:t>26</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36362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p:cNvSpPr>
          <p:nvPr>
            <p:ph type="body"/>
          </p:nvPr>
        </p:nvSpPr>
        <p:spPr>
          <a:xfrm>
            <a:off x="685800" y="4343400"/>
            <a:ext cx="5486040" cy="4114440"/>
          </a:xfrm>
          <a:prstGeom prst="rect">
            <a:avLst/>
          </a:prstGeom>
        </p:spPr>
        <p:txBody>
          <a:bodyPr/>
          <a:lstStyle/>
          <a:p>
            <a:r>
              <a:rPr lang="en-NZ" sz="2000" b="0" strike="noStrike" spc="-1" dirty="0" smtClean="0">
                <a:solidFill>
                  <a:srgbClr val="000000"/>
                </a:solidFill>
                <a:uFill>
                  <a:solidFill>
                    <a:srgbClr val="FFFFFF"/>
                  </a:solidFill>
                </a:uFill>
                <a:latin typeface="Arial"/>
              </a:rPr>
              <a:t>STIX and related </a:t>
            </a:r>
            <a:r>
              <a:rPr lang="en-NZ" sz="2000" b="0" strike="noStrike" spc="-1" dirty="0" err="1" smtClean="0">
                <a:solidFill>
                  <a:srgbClr val="000000"/>
                </a:solidFill>
                <a:uFill>
                  <a:solidFill>
                    <a:srgbClr val="FFFFFF"/>
                  </a:solidFill>
                </a:uFill>
                <a:latin typeface="Arial"/>
              </a:rPr>
              <a:t>technlogies</a:t>
            </a:r>
            <a:r>
              <a:rPr lang="en-NZ" sz="2000" b="0" strike="noStrike" spc="-1" baseline="0" dirty="0" smtClean="0">
                <a:solidFill>
                  <a:srgbClr val="000000"/>
                </a:solidFill>
                <a:uFill>
                  <a:solidFill>
                    <a:srgbClr val="FFFFFF"/>
                  </a:solidFill>
                </a:uFill>
                <a:latin typeface="Arial"/>
              </a:rPr>
              <a:t>.</a:t>
            </a:r>
          </a:p>
          <a:p>
            <a:r>
              <a:rPr lang="en-US" sz="1200" b="1" kern="1200" dirty="0" smtClean="0">
                <a:solidFill>
                  <a:schemeClr val="tx1"/>
                </a:solidFill>
                <a:latin typeface="+mn-lt"/>
                <a:ea typeface="+mn-ea"/>
                <a:cs typeface="+mn-cs"/>
              </a:rPr>
              <a:t>Trusted Automated </a:t>
            </a:r>
            <a:r>
              <a:rPr lang="en-US" sz="1200" b="1" kern="1200" dirty="0" err="1" smtClean="0">
                <a:solidFill>
                  <a:schemeClr val="tx1"/>
                </a:solidFill>
                <a:latin typeface="+mn-lt"/>
                <a:ea typeface="+mn-ea"/>
                <a:cs typeface="+mn-cs"/>
              </a:rPr>
              <a:t>eXchange</a:t>
            </a:r>
            <a:r>
              <a:rPr lang="en-US" sz="1200" b="1" kern="1200" dirty="0" smtClean="0">
                <a:solidFill>
                  <a:schemeClr val="tx1"/>
                </a:solidFill>
                <a:latin typeface="+mn-lt"/>
                <a:ea typeface="+mn-ea"/>
                <a:cs typeface="+mn-cs"/>
              </a:rPr>
              <a:t> of Indicator Information (</a:t>
            </a:r>
            <a:r>
              <a:rPr lang="en-NZ" sz="2000" b="0" strike="noStrike" spc="-1" baseline="0" dirty="0" smtClean="0">
                <a:solidFill>
                  <a:srgbClr val="000000"/>
                </a:solidFill>
                <a:uFill>
                  <a:solidFill>
                    <a:srgbClr val="FFFFFF"/>
                  </a:solidFill>
                </a:uFill>
                <a:latin typeface="Arial"/>
              </a:rPr>
              <a:t>TAXII)</a:t>
            </a:r>
            <a:endParaRPr lang="en-NZ" sz="2000" b="0" strike="noStrike" spc="-1" dirty="0">
              <a:solidFill>
                <a:srgbClr val="000000"/>
              </a:solidFill>
              <a:uFill>
                <a:solidFill>
                  <a:srgbClr val="FFFFFF"/>
                </a:solidFill>
              </a:uFill>
              <a:latin typeface="Arial"/>
            </a:endParaRPr>
          </a:p>
        </p:txBody>
      </p:sp>
      <p:sp>
        <p:nvSpPr>
          <p:cNvPr id="525" name="TextShape 2"/>
          <p:cNvSpPr txBox="1"/>
          <p:nvPr/>
        </p:nvSpPr>
        <p:spPr>
          <a:xfrm>
            <a:off x="3884760" y="8685360"/>
            <a:ext cx="2971440" cy="456840"/>
          </a:xfrm>
          <a:prstGeom prst="rect">
            <a:avLst/>
          </a:prstGeom>
          <a:noFill/>
          <a:ln w="9360">
            <a:noFill/>
          </a:ln>
        </p:spPr>
        <p:txBody>
          <a:bodyPr anchor="b"/>
          <a:lstStyle/>
          <a:p>
            <a:pPr algn="r">
              <a:lnSpc>
                <a:spcPct val="100000"/>
              </a:lnSpc>
            </a:pPr>
            <a:fld id="{D55258BD-4684-40A3-82F0-736ADFF97DA8}" type="slidenum">
              <a:rPr lang="en-NZ" sz="1200" b="0" strike="noStrike" spc="-1">
                <a:solidFill>
                  <a:srgbClr val="000000"/>
                </a:solidFill>
                <a:uFill>
                  <a:solidFill>
                    <a:srgbClr val="FFFFFF"/>
                  </a:solidFill>
                </a:uFill>
                <a:latin typeface="Arial"/>
                <a:ea typeface="+mn-ea"/>
              </a:rPr>
              <a:t>27</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7955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TextShape 1"/>
          <p:cNvSpPr txBox="1"/>
          <p:nvPr/>
        </p:nvSpPr>
        <p:spPr>
          <a:xfrm>
            <a:off x="3884760" y="8685360"/>
            <a:ext cx="2971440" cy="456840"/>
          </a:xfrm>
          <a:prstGeom prst="rect">
            <a:avLst/>
          </a:prstGeom>
          <a:noFill/>
          <a:ln w="9360">
            <a:noFill/>
          </a:ln>
        </p:spPr>
        <p:txBody>
          <a:bodyPr anchor="b"/>
          <a:lstStyle/>
          <a:p>
            <a:pPr algn="r">
              <a:lnSpc>
                <a:spcPct val="100000"/>
              </a:lnSpc>
            </a:pPr>
            <a:fld id="{BB44CEA2-7C4E-44EF-9A08-795B6161E280}" type="slidenum">
              <a:rPr lang="en-NZ" sz="1200" b="0" strike="noStrike" spc="-1">
                <a:solidFill>
                  <a:srgbClr val="000000"/>
                </a:solidFill>
                <a:uFill>
                  <a:solidFill>
                    <a:srgbClr val="FFFFFF"/>
                  </a:solidFill>
                </a:uFill>
                <a:latin typeface="Times New Roman"/>
              </a:rPr>
              <a:t>28</a:t>
            </a:fld>
            <a:endParaRPr lang="en-NZ" sz="1400" b="0" strike="noStrike" spc="-1">
              <a:solidFill>
                <a:srgbClr val="000000"/>
              </a:solidFill>
              <a:uFill>
                <a:solidFill>
                  <a:srgbClr val="FFFFFF"/>
                </a:solidFill>
              </a:uFill>
              <a:latin typeface="Times New Roman"/>
            </a:endParaRPr>
          </a:p>
        </p:txBody>
      </p:sp>
      <p:sp>
        <p:nvSpPr>
          <p:cNvPr id="529"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 A further component of intrusion detection technology is the honeypot. Honeypots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are decoy systems that are designed to lure a potential attacker away from critical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systems. Honeypots are designed to:</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Divert an attacker from accessing critical systems.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Collect information about the attacker’s activity.</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Encourage the attacker to stay on the system long enough for administrators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respond.</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These systems are filled with fabricated information designed to appear valuable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but that a legitimate user of the system would not access. Thus, any access to</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honeypot is suspect. The system is instrumented with sensitive monitors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event loggers that detect these accesses and collect information about the attacker’s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activities. Because any attack against the honeypot is made to seem successful,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administrators have time to mobilize and log and track the attacker without ever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exposing productive systems.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honeypot is a resource that has no production value. There is no legitimate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reason for anyone outside the network to interact with a honeypot. Thus, any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attempt to communicate with the system is most likely a probe, scan, or attack. Conversely,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if a honeypot initiates outbound communication, the system has probably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been compromised.</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3617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TextShape 1"/>
          <p:cNvSpPr txBox="1"/>
          <p:nvPr/>
        </p:nvSpPr>
        <p:spPr>
          <a:xfrm>
            <a:off x="3884760" y="8685360"/>
            <a:ext cx="2971440" cy="456840"/>
          </a:xfrm>
          <a:prstGeom prst="rect">
            <a:avLst/>
          </a:prstGeom>
          <a:noFill/>
          <a:ln w="9360">
            <a:noFill/>
          </a:ln>
        </p:spPr>
        <p:txBody>
          <a:bodyPr anchor="b"/>
          <a:lstStyle/>
          <a:p>
            <a:pPr algn="r">
              <a:lnSpc>
                <a:spcPct val="100000"/>
              </a:lnSpc>
            </a:pPr>
            <a:fld id="{F9AE0BA0-3F5D-4BCC-B2B3-E05BA4AD96E4}" type="slidenum">
              <a:rPr lang="en-NZ" sz="1200" b="0" strike="noStrike" spc="-1">
                <a:solidFill>
                  <a:srgbClr val="000000"/>
                </a:solidFill>
                <a:uFill>
                  <a:solidFill>
                    <a:srgbClr val="FFFFFF"/>
                  </a:solidFill>
                </a:uFill>
                <a:latin typeface="Times New Roman"/>
              </a:rPr>
              <a:t>29</a:t>
            </a:fld>
            <a:endParaRPr lang="en-NZ" sz="1400" b="0" strike="noStrike" spc="-1">
              <a:solidFill>
                <a:srgbClr val="000000"/>
              </a:solidFill>
              <a:uFill>
                <a:solidFill>
                  <a:srgbClr val="FFFFFF"/>
                </a:solidFill>
              </a:uFill>
              <a:latin typeface="Times New Roman"/>
            </a:endParaRPr>
          </a:p>
        </p:txBody>
      </p:sp>
      <p:sp>
        <p:nvSpPr>
          <p:cNvPr id="531"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Honeypots are typically classified as being either low or high interaction.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Low interaction honeypot:  Consists of a software package that emulates particular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IT services or systems well enough to provide a realistic initial interaction,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but does not execute a full version of those services or systems.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High interaction honeypot:  Is a real system, with a full operating system, services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applications, which are instrumented and deployed where they can be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accessed by attackers.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high interaction honeypot is a more realistic target that may occupy an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attacker for an extended period. However, it requires significantly more resources,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if compromised could be used to initiate attacks on other systems. This may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result in unwanted legal or reputational issues for the organization running it. A low</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interaction honeypot provides a less realistic target, able to identify intruders using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earlier stages of the attack methodology we discussed earlier in this chapter.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This is often sufficient for use as a component of a distributed IDS to warn of imminent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attack. “The Honeynet Project” provides a range of resources and packages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for such systems.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Initial efforts involved a single honeypot computer with IP addresses designed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attract hackers. More recent research has focused on building entire honeypot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networks that emulate an enterprise, possibly with actual or simulated traffic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data. Once hackers are within the network, administrators can observe their behavior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 detail and figure out defenses.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14160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 The techniques and behavior patterns of intruders are constantly shifting, to exploit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newly discovered weaknesses and to evade detection and countermeasures. However,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intruders typically use steps from a common attack methodology. [MCCL12] discuss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 detail activities associated with the following steps: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Target Acquisition and Information Gathering:  Where the attacker identifies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characterizes the target systems using publicly available information, both</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technical and non-technical, and the use network exploration tools to map target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resources.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Initial Access: The initial access to a target system, typically by exploiting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remote network vulnerability as we discuss in Chapters 10 and 11, by guessing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weak authentication credentials used in a remote service as we discussed in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Chapter 3, or via the installation of malware on the system using some form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social engineering or drive-by-download attack as we discuss in Chapter 6.</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Privilege Escalation: Actions taken on the system, typically via a local access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vulnerability as discussed in Chapters 10 and 11, to increase the privileges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available to the attacker to enable their desired goals on the target system.</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Information Gathering or System Exploit: Actions by the attacker to access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or modify information or resources on the system, or to navigate to another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target system.</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Maintaining Access: Actions such as the installation of backdoors or other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malicious software as we discuss in Chapter 6, or through the addition of covert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authentication credentials or other configuration changes to the system, to</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enable continued access by the attacker after the initial attack.</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Covering Tracks: Where the attacker disables or edits audit logs such as we discuss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 Chapter 18, to remove evidence of attack activity, and uses rootkits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other measures to hide covertly installed files or code as we discuss in Chapter 6.</a:t>
            </a:r>
            <a:endParaRPr lang="en-NZ" sz="2000" b="0" strike="noStrike" spc="-1">
              <a:solidFill>
                <a:srgbClr val="000000"/>
              </a:solidFill>
              <a:uFill>
                <a:solidFill>
                  <a:srgbClr val="FFFFFF"/>
                </a:solidFill>
              </a:uFill>
              <a:latin typeface="Arial"/>
            </a:endParaRPr>
          </a:p>
        </p:txBody>
      </p:sp>
      <p:sp>
        <p:nvSpPr>
          <p:cNvPr id="483" name="TextShape 2"/>
          <p:cNvSpPr txBox="1"/>
          <p:nvPr/>
        </p:nvSpPr>
        <p:spPr>
          <a:xfrm>
            <a:off x="3884760" y="8685360"/>
            <a:ext cx="2971440" cy="456840"/>
          </a:xfrm>
          <a:prstGeom prst="rect">
            <a:avLst/>
          </a:prstGeom>
          <a:noFill/>
          <a:ln w="9360">
            <a:noFill/>
          </a:ln>
        </p:spPr>
        <p:txBody>
          <a:bodyPr anchor="b"/>
          <a:lstStyle/>
          <a:p>
            <a:pPr algn="r">
              <a:lnSpc>
                <a:spcPct val="100000"/>
              </a:lnSpc>
            </a:pPr>
            <a:fld id="{72BC43F1-07EE-482B-82DB-2EC18BF89DE4}" type="slidenum">
              <a:rPr lang="en-NZ" sz="1200" b="0" strike="noStrike" spc="-1">
                <a:solidFill>
                  <a:srgbClr val="000000"/>
                </a:solidFill>
                <a:uFill>
                  <a:solidFill>
                    <a:srgbClr val="FFFFFF"/>
                  </a:solidFill>
                </a:uFill>
                <a:latin typeface="Arial"/>
                <a:ea typeface="+mn-ea"/>
              </a:rPr>
              <a:t>3</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11743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TextShape 1"/>
          <p:cNvSpPr txBox="1"/>
          <p:nvPr/>
        </p:nvSpPr>
        <p:spPr>
          <a:xfrm>
            <a:off x="3884760" y="8685360"/>
            <a:ext cx="2971440" cy="456840"/>
          </a:xfrm>
          <a:prstGeom prst="rect">
            <a:avLst/>
          </a:prstGeom>
          <a:noFill/>
          <a:ln w="9360">
            <a:noFill/>
          </a:ln>
        </p:spPr>
        <p:txBody>
          <a:bodyPr anchor="b"/>
          <a:lstStyle/>
          <a:p>
            <a:pPr algn="r">
              <a:lnSpc>
                <a:spcPct val="100000"/>
              </a:lnSpc>
            </a:pPr>
            <a:fld id="{68A89E77-36D6-4DB3-98BA-F0DBCF9708A2}" type="slidenum">
              <a:rPr lang="en-NZ" sz="1200" b="0" strike="noStrike" spc="-1">
                <a:solidFill>
                  <a:srgbClr val="000000"/>
                </a:solidFill>
                <a:uFill>
                  <a:solidFill>
                    <a:srgbClr val="FFFFFF"/>
                  </a:solidFill>
                </a:uFill>
                <a:latin typeface="Times New Roman"/>
              </a:rPr>
              <a:t>30</a:t>
            </a:fld>
            <a:endParaRPr lang="en-NZ" sz="1400" b="0" strike="noStrike" spc="-1">
              <a:solidFill>
                <a:srgbClr val="000000"/>
              </a:solidFill>
              <a:uFill>
                <a:solidFill>
                  <a:srgbClr val="FFFFFF"/>
                </a:solidFill>
              </a:uFill>
              <a:latin typeface="Times New Roman"/>
            </a:endParaRPr>
          </a:p>
        </p:txBody>
      </p:sp>
      <p:sp>
        <p:nvSpPr>
          <p:cNvPr id="533" name="PlaceHolder 2"/>
          <p:cNvSpPr>
            <a:spLocks noGrp="1"/>
          </p:cNvSpPr>
          <p:nvPr>
            <p:ph type="body"/>
          </p:nvPr>
        </p:nvSpPr>
        <p:spPr>
          <a:xfrm>
            <a:off x="685800" y="4343400"/>
            <a:ext cx="5486040" cy="4114440"/>
          </a:xfrm>
          <a:prstGeom prst="rect">
            <a:avLst/>
          </a:prstGeom>
        </p:spPr>
        <p:txBody>
          <a:bodyPr/>
          <a:lstStyle/>
          <a:p>
            <a:r>
              <a:rPr lang="en-NZ" sz="1200" b="0" strike="noStrike" spc="-1" dirty="0">
                <a:solidFill>
                  <a:srgbClr val="000000"/>
                </a:solidFill>
                <a:uFill>
                  <a:solidFill>
                    <a:srgbClr val="FFFFFF"/>
                  </a:solidFill>
                </a:uFill>
                <a:latin typeface="Arial"/>
                <a:ea typeface="+mn-ea"/>
              </a:rPr>
              <a:t>Honeypots can be deployed in a variety of locations. Figure 8.8 illustrates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some possibilities. The location depends on a number of factors, such as the type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of information the organization is interested in gathering and the level of risk that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organizations can tolerate to obtain the maximum amount of data.</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 honeypot outside the external firewall ( location 1 ) is useful for tracking</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attempts to connect to unused IP addresses within the scope of the network. A honeypot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at this location does not increase the risk for the internal network. The danger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of having a compromised system behind the firewall is avoided. Further, because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honeypot attracts many potential attacks, it reduces the alerts issued by the firewall</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and by internal IDS sensors, easing the management burden. The disadvantage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of an external honeypot is that it has little or no ability to trap internal attackers,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especially if the external firewall filters traffic in both directions.</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network of externally available services, such as Web and mail, often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called the DMZ (demilitarized zone), is another candidate for locating a honeypot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location 2 ). The security administrator must assure that the other systems in the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DMZ are secure against any activity generated by the honeypot. A disadvantage of</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this location is that a typical DMZ is not fully accessible, and the firewall typically</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blocks traffic to the DMZ the attempts to access unneeded services. Thus, the firewall</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either has to open up the traffic beyond what is permissible, which is risky, or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limit the effectiveness of the honeypot.</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 fully internal honeypot ( location 3 ) has several advantages. Its most important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advantage is that it can catch internal attacks. A honeypot at this location can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also detect a misconfigured firewall that forwards impermissible traffic from the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Internet to the internal network. There are several disadvantages. The most serious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of these is if the honeypot is compromised so that it can attack other internal</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systems. Any further traffic from the Internet to the attacker is not blocked by the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firewall because it is regarded as traffic to the honeypot only. Another difficulty for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this honeypot location is that, as with location 2, the firewall must adjust its filtering</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to allow traffic to the honeypot, thus complicating firewall configuration and potentially</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compromising the internal network.</a:t>
            </a: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39823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TextShape 1"/>
          <p:cNvSpPr txBox="1"/>
          <p:nvPr/>
        </p:nvSpPr>
        <p:spPr>
          <a:xfrm>
            <a:off x="3884760" y="8685360"/>
            <a:ext cx="2971440" cy="456840"/>
          </a:xfrm>
          <a:prstGeom prst="rect">
            <a:avLst/>
          </a:prstGeom>
          <a:noFill/>
          <a:ln w="9360">
            <a:noFill/>
          </a:ln>
        </p:spPr>
        <p:txBody>
          <a:bodyPr anchor="b"/>
          <a:lstStyle/>
          <a:p>
            <a:pPr algn="r">
              <a:lnSpc>
                <a:spcPct val="100000"/>
              </a:lnSpc>
            </a:pPr>
            <a:fld id="{810CA146-0B03-4616-B529-0A92FE8EF932}" type="slidenum">
              <a:rPr lang="en-NZ" sz="1200" b="0" strike="noStrike" spc="-1">
                <a:solidFill>
                  <a:srgbClr val="000000"/>
                </a:solidFill>
                <a:uFill>
                  <a:solidFill>
                    <a:srgbClr val="FFFFFF"/>
                  </a:solidFill>
                </a:uFill>
                <a:latin typeface="Times New Roman"/>
              </a:rPr>
              <a:t>31</a:t>
            </a:fld>
            <a:endParaRPr lang="en-NZ" sz="1400" b="0" strike="noStrike" spc="-1">
              <a:solidFill>
                <a:srgbClr val="000000"/>
              </a:solidFill>
              <a:uFill>
                <a:solidFill>
                  <a:srgbClr val="FFFFFF"/>
                </a:solidFill>
              </a:uFill>
              <a:latin typeface="Times New Roman"/>
            </a:endParaRPr>
          </a:p>
        </p:txBody>
      </p:sp>
      <p:sp>
        <p:nvSpPr>
          <p:cNvPr id="535" name="PlaceHolder 2"/>
          <p:cNvSpPr>
            <a:spLocks noGrp="1"/>
          </p:cNvSpPr>
          <p:nvPr>
            <p:ph type="body"/>
          </p:nvPr>
        </p:nvSpPr>
        <p:spPr>
          <a:xfrm>
            <a:off x="685800" y="4343400"/>
            <a:ext cx="5486040" cy="4114440"/>
          </a:xfrm>
          <a:prstGeom prst="rect">
            <a:avLst/>
          </a:prstGeom>
        </p:spPr>
        <p:txBody>
          <a:bodyPr/>
          <a:lstStyle/>
          <a:p>
            <a:r>
              <a:rPr lang="en-NZ" sz="1200" b="0" strike="noStrike" spc="-1" dirty="0">
                <a:solidFill>
                  <a:srgbClr val="000000"/>
                </a:solidFill>
                <a:uFill>
                  <a:solidFill>
                    <a:srgbClr val="FFFFFF"/>
                  </a:solidFill>
                </a:uFill>
                <a:latin typeface="Arial"/>
                <a:ea typeface="+mn-ea"/>
              </a:rPr>
              <a:t>Snort is an open source, highly configurable and portable host-based or network-based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IDS. Snort is referred to as a lightweight IDS, which has the following characteristics:</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Easily deployed on most nodes (host, server, router) of a network</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Efficient operation that uses small amount of memory and processor time</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Easily configured by system administrators who need to implement a specific</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security solution in a short amount of time</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Snort can perform real-time packet capture, protocol analysis, and content searching</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and matching. Snort can detect a variety of attacks and probes, based on a set of</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rules configured by a system administrator.</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 Snort installation consists of four logical components ( Figure 8.9 ):</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Packet decoder: The packet decoder processes each captured packet to</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identify and isolate protocol headers at the data link, network, transport, and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application layers. The decoder is designed to be as efficient as possible and its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primary work consists of setting pointers so that the various protocol headers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can be easily extracted.</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Detection engine: The detection engine does the actual work of intrusion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detection. This module </a:t>
            </a:r>
            <a:r>
              <a:rPr lang="en-NZ" sz="1200" b="0" strike="noStrike" spc="-1" dirty="0" err="1">
                <a:solidFill>
                  <a:srgbClr val="000000"/>
                </a:solidFill>
                <a:uFill>
                  <a:solidFill>
                    <a:srgbClr val="FFFFFF"/>
                  </a:solidFill>
                </a:uFill>
                <a:latin typeface="Arial"/>
                <a:ea typeface="+mn-ea"/>
              </a:rPr>
              <a:t>analyzes</a:t>
            </a:r>
            <a:r>
              <a:rPr lang="en-NZ" sz="1200" b="0" strike="noStrike" spc="-1" dirty="0">
                <a:solidFill>
                  <a:srgbClr val="000000"/>
                </a:solidFill>
                <a:uFill>
                  <a:solidFill>
                    <a:srgbClr val="FFFFFF"/>
                  </a:solidFill>
                </a:uFill>
                <a:latin typeface="Arial"/>
                <a:ea typeface="+mn-ea"/>
              </a:rPr>
              <a:t> each packet based on a set of rules defined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for this configuration of Snort by the security administrator. In essence, each</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packet is checked against all the rules to determine if the packet matches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characteristics defined by a rule. The first rule that matches the decoded</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packet triggers the action specified by the rule. If no rule matches the packet,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detection engine discards the packet.</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Logger: For each packet that matches a rule, the rule specifies what logging</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and alerting options are to be taken. When a logger option is selected, the logger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stores the detected packet in human readable format or in a more compact</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binary format in a designated log file. The security administrator can then use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log file for later analysis.</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 </a:t>
            </a:r>
            <a:r>
              <a:rPr lang="en-NZ" sz="1200" b="0" strike="noStrike" spc="-1" dirty="0" err="1">
                <a:solidFill>
                  <a:srgbClr val="000000"/>
                </a:solidFill>
                <a:uFill>
                  <a:solidFill>
                    <a:srgbClr val="FFFFFF"/>
                  </a:solidFill>
                </a:uFill>
                <a:latin typeface="Arial"/>
                <a:ea typeface="+mn-ea"/>
              </a:rPr>
              <a:t>Alerter</a:t>
            </a:r>
            <a:r>
              <a:rPr lang="en-NZ" sz="1200" b="0" strike="noStrike" spc="-1" dirty="0">
                <a:solidFill>
                  <a:srgbClr val="000000"/>
                </a:solidFill>
                <a:uFill>
                  <a:solidFill>
                    <a:srgbClr val="FFFFFF"/>
                  </a:solidFill>
                </a:uFill>
                <a:latin typeface="Arial"/>
                <a:ea typeface="+mn-ea"/>
              </a:rPr>
              <a:t>: For each detected packet, an alert can be sent. The alert option in the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matching rule determines what information is included in the event notification.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The event notification can be sent to a file, to a UNIX socket, or to a</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database. Alerting may also be turned off during testing or penetration studies.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Using the UNIX socket, the alert can be sent to a management machine</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elsewhere on the network.</a:t>
            </a:r>
            <a:endParaRPr lang="en-NZ" sz="2000" b="0" strike="noStrike" spc="-1" dirty="0">
              <a:solidFill>
                <a:srgbClr val="000000"/>
              </a:solidFill>
              <a:uFill>
                <a:solidFill>
                  <a:srgbClr val="FFFFFF"/>
                </a:solidFill>
              </a:uFill>
              <a:latin typeface="Arial"/>
            </a:endParaRPr>
          </a:p>
          <a:p>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A Snort implementation can be configured as a passive sensor, which monitors</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traffic but is not in the main transmission path of the traffic, or an inline sensor,</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through which all packet traffic must pass. In the latter case, Snort can perform</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intrusion prevention as well as intrusion detection. We defer a discussion of intrusion</a:t>
            </a:r>
            <a:endParaRPr lang="en-NZ" sz="2000" b="0" strike="noStrike" spc="-1" dirty="0">
              <a:solidFill>
                <a:srgbClr val="000000"/>
              </a:solidFill>
              <a:uFill>
                <a:solidFill>
                  <a:srgbClr val="FFFFFF"/>
                </a:solidFill>
              </a:uFill>
              <a:latin typeface="Arial"/>
            </a:endParaRPr>
          </a:p>
          <a:p>
            <a:r>
              <a:rPr lang="en-NZ" sz="1200" b="0" strike="noStrike" spc="-1" dirty="0">
                <a:solidFill>
                  <a:srgbClr val="000000"/>
                </a:solidFill>
                <a:uFill>
                  <a:solidFill>
                    <a:srgbClr val="FFFFFF"/>
                  </a:solidFill>
                </a:uFill>
                <a:latin typeface="Arial"/>
                <a:ea typeface="+mn-ea"/>
              </a:rPr>
              <a:t>prevention to Chapter 9 .</a:t>
            </a: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52498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TextShape 1"/>
          <p:cNvSpPr txBox="1"/>
          <p:nvPr/>
        </p:nvSpPr>
        <p:spPr>
          <a:xfrm>
            <a:off x="3884760" y="8685360"/>
            <a:ext cx="2971440" cy="456840"/>
          </a:xfrm>
          <a:prstGeom prst="rect">
            <a:avLst/>
          </a:prstGeom>
          <a:noFill/>
          <a:ln w="9360">
            <a:noFill/>
          </a:ln>
        </p:spPr>
        <p:txBody>
          <a:bodyPr anchor="b"/>
          <a:lstStyle/>
          <a:p>
            <a:pPr algn="r">
              <a:lnSpc>
                <a:spcPct val="100000"/>
              </a:lnSpc>
            </a:pPr>
            <a:fld id="{0FF28E8A-CDD1-4C95-B114-03071B5A2F4D}" type="slidenum">
              <a:rPr lang="en-NZ" sz="1200" b="0" strike="noStrike" spc="-1">
                <a:solidFill>
                  <a:srgbClr val="000000"/>
                </a:solidFill>
                <a:uFill>
                  <a:solidFill>
                    <a:srgbClr val="FFFFFF"/>
                  </a:solidFill>
                </a:uFill>
                <a:latin typeface="Times New Roman"/>
              </a:rPr>
              <a:t>32</a:t>
            </a:fld>
            <a:endParaRPr lang="en-NZ" sz="1400" b="0" strike="noStrike" spc="-1">
              <a:solidFill>
                <a:srgbClr val="000000"/>
              </a:solidFill>
              <a:uFill>
                <a:solidFill>
                  <a:srgbClr val="FFFFFF"/>
                </a:solidFill>
              </a:uFill>
              <a:latin typeface="Times New Roman"/>
            </a:endParaRPr>
          </a:p>
        </p:txBody>
      </p:sp>
      <p:sp>
        <p:nvSpPr>
          <p:cNvPr id="537"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 Snort uses a simple, flexible rule definition language that generates the rules used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by the detection engine. Although the rules are simple and straightforward to write,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they are powerful enough to detect a wide variety of hostile or suspicious traffic.</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Each rule consists of a fixed header and zero or more options (Figure 8.10).</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87441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TextShape 1"/>
          <p:cNvSpPr txBox="1"/>
          <p:nvPr/>
        </p:nvSpPr>
        <p:spPr>
          <a:xfrm>
            <a:off x="3884760" y="8685360"/>
            <a:ext cx="2971440" cy="456840"/>
          </a:xfrm>
          <a:prstGeom prst="rect">
            <a:avLst/>
          </a:prstGeom>
          <a:noFill/>
          <a:ln w="9360">
            <a:noFill/>
          </a:ln>
        </p:spPr>
        <p:txBody>
          <a:bodyPr anchor="b"/>
          <a:lstStyle/>
          <a:p>
            <a:pPr algn="r">
              <a:lnSpc>
                <a:spcPct val="100000"/>
              </a:lnSpc>
            </a:pPr>
            <a:fld id="{0FF28E8A-CDD1-4C95-B114-03071B5A2F4D}" type="slidenum">
              <a:rPr lang="en-NZ" sz="1200" b="0" strike="noStrike" spc="-1">
                <a:solidFill>
                  <a:srgbClr val="000000"/>
                </a:solidFill>
                <a:uFill>
                  <a:solidFill>
                    <a:srgbClr val="FFFFFF"/>
                  </a:solidFill>
                </a:uFill>
                <a:latin typeface="Times New Roman"/>
              </a:rPr>
              <a:t>33</a:t>
            </a:fld>
            <a:endParaRPr lang="en-NZ" sz="1400" b="0" strike="noStrike" spc="-1">
              <a:solidFill>
                <a:srgbClr val="000000"/>
              </a:solidFill>
              <a:uFill>
                <a:solidFill>
                  <a:srgbClr val="FFFFFF"/>
                </a:solidFill>
              </a:uFill>
              <a:latin typeface="Times New Roman"/>
            </a:endParaRPr>
          </a:p>
        </p:txBody>
      </p:sp>
      <p:sp>
        <p:nvSpPr>
          <p:cNvPr id="537"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 Snort uses a simple, flexible rule definition language that generates the rules used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by the detection engine. Although the rules are simple and straightforward to write,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they are powerful enough to detect a wide variety of hostile or suspicious traffic.</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Each rule consists of a fixed header and zero or more options (Figure 8.10).</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957836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TextShape 1"/>
          <p:cNvSpPr txBox="1"/>
          <p:nvPr/>
        </p:nvSpPr>
        <p:spPr>
          <a:xfrm>
            <a:off x="3884760" y="8685360"/>
            <a:ext cx="2971440" cy="456840"/>
          </a:xfrm>
          <a:prstGeom prst="rect">
            <a:avLst/>
          </a:prstGeom>
          <a:noFill/>
          <a:ln w="9360">
            <a:noFill/>
          </a:ln>
        </p:spPr>
        <p:txBody>
          <a:bodyPr anchor="b"/>
          <a:lstStyle/>
          <a:p>
            <a:pPr algn="r">
              <a:lnSpc>
                <a:spcPct val="100000"/>
              </a:lnSpc>
            </a:pPr>
            <a:fld id="{509D397B-EC53-49D8-9978-DC4E046484A5}" type="slidenum">
              <a:rPr lang="en-NZ" sz="1200" b="0" strike="noStrike" spc="-1">
                <a:solidFill>
                  <a:srgbClr val="000000"/>
                </a:solidFill>
                <a:uFill>
                  <a:solidFill>
                    <a:srgbClr val="FFFFFF"/>
                  </a:solidFill>
                </a:uFill>
                <a:latin typeface="Times New Roman"/>
              </a:rPr>
              <a:t>34</a:t>
            </a:fld>
            <a:endParaRPr lang="en-NZ" sz="1400" b="0" strike="noStrike" spc="-1">
              <a:solidFill>
                <a:srgbClr val="000000"/>
              </a:solidFill>
              <a:uFill>
                <a:solidFill>
                  <a:srgbClr val="FFFFFF"/>
                </a:solidFill>
              </a:uFill>
              <a:latin typeface="Times New Roman"/>
            </a:endParaRPr>
          </a:p>
        </p:txBody>
      </p:sp>
      <p:sp>
        <p:nvSpPr>
          <p:cNvPr id="539"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 The header has the following elements: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Action:  The rule action tells Snort what to do when it finds a packet that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matches the rule criteria. Table 8.3 lists the available actions. The last three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actions in the list (drop, reject, sdrop) are only available in inline mode.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Protocol: Snort proceeds in the analysis if the packet protocol matches this field.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current version of Snort (2.9) recognizes four protocols: TCP, UDP, ICMP,</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IP. Future releases of Snort will support a greater range of protocols.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Source IP address: Designates the source of the packet. The rule may specify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specific IP address, any IP address, a list of specific IP addresses, or the negation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a specific IP address or list. The negation indicates that any IP address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other than those listed is a match.</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Source port: This field designates the source port for the specified protocol (e.g.,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TCP port). Port numbers may be specified in a number of ways, including specific</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port number, any ports, static port definitions, ranges, and by negation.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Direction: This field takes on one of two values: unidirectional (-</a:t>
            </a:r>
            <a:r>
              <a:rPr lang="en-NZ" sz="1200" b="1" strike="noStrike" spc="-1">
                <a:solidFill>
                  <a:srgbClr val="000000"/>
                </a:solidFill>
                <a:uFill>
                  <a:solidFill>
                    <a:srgbClr val="FFFFFF"/>
                  </a:solidFill>
                </a:uFill>
                <a:latin typeface="Arial"/>
                <a:ea typeface="+mn-ea"/>
              </a:rPr>
              <a:t>&gt;</a:t>
            </a:r>
            <a:r>
              <a:rPr lang="en-NZ" sz="1200" b="0" strike="noStrike" spc="-1">
                <a:solidFill>
                  <a:srgbClr val="000000"/>
                </a:solidFill>
                <a:uFill>
                  <a:solidFill>
                    <a:srgbClr val="FFFFFF"/>
                  </a:solidFill>
                </a:uFill>
                <a:latin typeface="Arial"/>
                <a:ea typeface="+mn-ea"/>
              </a:rPr>
              <a:t>) or bidirectional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t>
            </a:r>
            <a:r>
              <a:rPr lang="en-NZ" sz="1200" b="1" strike="noStrike" spc="-1">
                <a:solidFill>
                  <a:srgbClr val="000000"/>
                </a:solidFill>
                <a:uFill>
                  <a:solidFill>
                    <a:srgbClr val="FFFFFF"/>
                  </a:solidFill>
                </a:uFill>
                <a:latin typeface="Arial"/>
                <a:ea typeface="+mn-ea"/>
              </a:rPr>
              <a:t>&lt;-&gt;</a:t>
            </a:r>
            <a:r>
              <a:rPr lang="en-NZ" sz="1200" b="0" strike="noStrike" spc="-1">
                <a:solidFill>
                  <a:srgbClr val="000000"/>
                </a:solidFill>
                <a:uFill>
                  <a:solidFill>
                    <a:srgbClr val="FFFFFF"/>
                  </a:solidFill>
                </a:uFill>
                <a:latin typeface="Arial"/>
                <a:ea typeface="+mn-ea"/>
              </a:rPr>
              <a:t>). The bidirectional option tells Snort to consider the address/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port pairs in the rule as either source followed by destination or destination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followed by source. The bidirectional option enables Snort to monitor both</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sides of a conversation.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Destination IP address: Designates the destination of the packet.</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Destination port: Designates the destination port.</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Following the rule header may be one or more rule options. Each option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consists of an option keyword, which defines the option; followed by arguments,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which specify the details of the option. In the written form, the set of rule options is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separated from the header by being enclosed in parentheses. Snort rule options are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separated from each other using the semicolon (;) character. Rule option keywords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are separated from their arguments with a colon (:) character.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41320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There are four major categories of rule options: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meta-data: Provide information about the rule but do not have any affect during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detection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payload: Look for data inside the packet payload and can be interrelated</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non-payload: Look for non-payload data</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post-detection: Rule-specific triggers that happen after a rule has matched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packet</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Table 8.4 provides examples of options in each category.</a:t>
            </a:r>
            <a:endParaRPr lang="en-NZ" sz="2000" b="0" strike="noStrike" spc="-1">
              <a:solidFill>
                <a:srgbClr val="000000"/>
              </a:solidFill>
              <a:uFill>
                <a:solidFill>
                  <a:srgbClr val="FFFFFF"/>
                </a:solidFill>
              </a:uFill>
              <a:latin typeface="Arial"/>
            </a:endParaRPr>
          </a:p>
        </p:txBody>
      </p:sp>
      <p:sp>
        <p:nvSpPr>
          <p:cNvPr id="541" name="TextShape 2"/>
          <p:cNvSpPr txBox="1"/>
          <p:nvPr/>
        </p:nvSpPr>
        <p:spPr>
          <a:xfrm>
            <a:off x="3884760" y="8685360"/>
            <a:ext cx="2971440" cy="456840"/>
          </a:xfrm>
          <a:prstGeom prst="rect">
            <a:avLst/>
          </a:prstGeom>
          <a:noFill/>
          <a:ln w="9360">
            <a:noFill/>
          </a:ln>
        </p:spPr>
        <p:txBody>
          <a:bodyPr anchor="b"/>
          <a:lstStyle/>
          <a:p>
            <a:pPr algn="r">
              <a:lnSpc>
                <a:spcPct val="100000"/>
              </a:lnSpc>
            </a:pPr>
            <a:fld id="{0F556A1D-F39B-4B3D-8A4D-AC068864BB12}" type="slidenum">
              <a:rPr lang="en-NZ" sz="1200" b="0" strike="noStrike" spc="-1">
                <a:solidFill>
                  <a:srgbClr val="000000"/>
                </a:solidFill>
                <a:uFill>
                  <a:solidFill>
                    <a:srgbClr val="FFFFFF"/>
                  </a:solidFill>
                </a:uFill>
                <a:latin typeface="Arial"/>
                <a:ea typeface="+mn-ea"/>
              </a:rPr>
              <a:t>35</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18178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There are four major categories of rule options: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meta-data: Provide information about the rule but do not have any affect during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detection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payload: Look for data inside the packet payload and can be interrelated</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non-payload: Look for non-payload data</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post-detection: Rule-specific triggers that happen after a rule has matched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packet</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Table 8.4 provides examples of options in each category.</a:t>
            </a:r>
            <a:endParaRPr lang="en-NZ" sz="2000" b="0" strike="noStrike" spc="-1">
              <a:solidFill>
                <a:srgbClr val="000000"/>
              </a:solidFill>
              <a:uFill>
                <a:solidFill>
                  <a:srgbClr val="FFFFFF"/>
                </a:solidFill>
              </a:uFill>
              <a:latin typeface="Arial"/>
            </a:endParaRPr>
          </a:p>
        </p:txBody>
      </p:sp>
      <p:sp>
        <p:nvSpPr>
          <p:cNvPr id="541" name="TextShape 2"/>
          <p:cNvSpPr txBox="1"/>
          <p:nvPr/>
        </p:nvSpPr>
        <p:spPr>
          <a:xfrm>
            <a:off x="3884760" y="8685360"/>
            <a:ext cx="2971440" cy="456840"/>
          </a:xfrm>
          <a:prstGeom prst="rect">
            <a:avLst/>
          </a:prstGeom>
          <a:noFill/>
          <a:ln w="9360">
            <a:noFill/>
          </a:ln>
        </p:spPr>
        <p:txBody>
          <a:bodyPr anchor="b"/>
          <a:lstStyle/>
          <a:p>
            <a:pPr algn="r">
              <a:lnSpc>
                <a:spcPct val="100000"/>
              </a:lnSpc>
            </a:pPr>
            <a:fld id="{0F556A1D-F39B-4B3D-8A4D-AC068864BB12}" type="slidenum">
              <a:rPr lang="en-NZ" sz="1200" b="0" strike="noStrike" spc="-1">
                <a:solidFill>
                  <a:srgbClr val="000000"/>
                </a:solidFill>
                <a:uFill>
                  <a:solidFill>
                    <a:srgbClr val="FFFFFF"/>
                  </a:solidFill>
                </a:uFill>
                <a:latin typeface="Arial"/>
                <a:ea typeface="+mn-ea"/>
              </a:rPr>
              <a:t>36</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10852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p:cNvSpPr>
          <p:nvPr>
            <p:ph type="body"/>
          </p:nvPr>
        </p:nvSpPr>
        <p:spPr>
          <a:xfrm>
            <a:off x="685800" y="4343400"/>
            <a:ext cx="5486040" cy="4114440"/>
          </a:xfrm>
          <a:prstGeom prst="rect">
            <a:avLst/>
          </a:prstGeom>
        </p:spPr>
        <p:txBody>
          <a:bodyPr/>
          <a:lstStyle/>
          <a:p>
            <a:r>
              <a:rPr lang="en-NZ" sz="2000" b="0" strike="noStrike" spc="-1" dirty="0" smtClean="0">
                <a:solidFill>
                  <a:srgbClr val="000000"/>
                </a:solidFill>
                <a:uFill>
                  <a:solidFill>
                    <a:srgbClr val="FFFFFF"/>
                  </a:solidFill>
                </a:uFill>
                <a:latin typeface="Arial"/>
              </a:rPr>
              <a:t>So what happens in practice.</a:t>
            </a:r>
          </a:p>
          <a:p>
            <a:endParaRPr lang="en-NZ" sz="2000" b="0" strike="noStrike" spc="-1" dirty="0">
              <a:solidFill>
                <a:srgbClr val="000000"/>
              </a:solidFill>
              <a:uFill>
                <a:solidFill>
                  <a:srgbClr val="FFFFFF"/>
                </a:solidFill>
              </a:uFill>
              <a:latin typeface="Arial"/>
            </a:endParaRPr>
          </a:p>
        </p:txBody>
      </p:sp>
      <p:sp>
        <p:nvSpPr>
          <p:cNvPr id="525" name="TextShape 2"/>
          <p:cNvSpPr txBox="1"/>
          <p:nvPr/>
        </p:nvSpPr>
        <p:spPr>
          <a:xfrm>
            <a:off x="3884760" y="8685360"/>
            <a:ext cx="2971440" cy="456840"/>
          </a:xfrm>
          <a:prstGeom prst="rect">
            <a:avLst/>
          </a:prstGeom>
          <a:noFill/>
          <a:ln w="9360">
            <a:noFill/>
          </a:ln>
        </p:spPr>
        <p:txBody>
          <a:bodyPr anchor="b"/>
          <a:lstStyle/>
          <a:p>
            <a:pPr algn="r">
              <a:lnSpc>
                <a:spcPct val="100000"/>
              </a:lnSpc>
            </a:pPr>
            <a:fld id="{D55258BD-4684-40A3-82F0-736ADFF97DA8}" type="slidenum">
              <a:rPr lang="en-NZ" sz="1200" b="0" strike="noStrike" spc="-1">
                <a:solidFill>
                  <a:srgbClr val="000000"/>
                </a:solidFill>
                <a:uFill>
                  <a:solidFill>
                    <a:srgbClr val="FFFFFF"/>
                  </a:solidFill>
                </a:uFill>
                <a:latin typeface="Arial"/>
                <a:ea typeface="+mn-ea"/>
              </a:rPr>
              <a:t>37</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51081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38</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a:t>
            </a:r>
            <a:r>
              <a:rPr lang="en-US" dirty="0" smtClean="0">
                <a:latin typeface="Times New Roman" pitchFamily="-107" charset="0"/>
              </a:rPr>
              <a:t>9 </a:t>
            </a:r>
            <a:r>
              <a:rPr lang="en-US" dirty="0">
                <a:latin typeface="Times New Roman" pitchFamily="-107" charset="0"/>
              </a:rPr>
              <a:t>summary.</a:t>
            </a:r>
          </a:p>
        </p:txBody>
      </p:sp>
    </p:spTree>
    <p:extLst>
      <p:ext uri="{BB962C8B-B14F-4D97-AF65-F5344CB8AC3E}">
        <p14:creationId xmlns:p14="http://schemas.microsoft.com/office/powerpoint/2010/main" val="759189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 Table 8.1 lists examples of activities associated with the above steps.</a:t>
            </a:r>
            <a:endParaRPr lang="en-NZ" sz="2000" b="0" strike="noStrike" spc="-1">
              <a:solidFill>
                <a:srgbClr val="000000"/>
              </a:solidFill>
              <a:uFill>
                <a:solidFill>
                  <a:srgbClr val="FFFFFF"/>
                </a:solidFill>
              </a:uFill>
              <a:latin typeface="Arial"/>
            </a:endParaRPr>
          </a:p>
        </p:txBody>
      </p:sp>
      <p:sp>
        <p:nvSpPr>
          <p:cNvPr id="485" name="TextShape 2"/>
          <p:cNvSpPr txBox="1"/>
          <p:nvPr/>
        </p:nvSpPr>
        <p:spPr>
          <a:xfrm>
            <a:off x="3884760" y="8685360"/>
            <a:ext cx="2971440" cy="456840"/>
          </a:xfrm>
          <a:prstGeom prst="rect">
            <a:avLst/>
          </a:prstGeom>
          <a:noFill/>
          <a:ln w="9360">
            <a:noFill/>
          </a:ln>
        </p:spPr>
        <p:txBody>
          <a:bodyPr anchor="b"/>
          <a:lstStyle/>
          <a:p>
            <a:pPr algn="r">
              <a:lnSpc>
                <a:spcPct val="100000"/>
              </a:lnSpc>
            </a:pPr>
            <a:fld id="{202BC1DA-04D5-4F2E-B481-5019B7BCB28B}" type="slidenum">
              <a:rPr lang="en-NZ" sz="1200" b="0" strike="noStrike" spc="-1">
                <a:solidFill>
                  <a:srgbClr val="000000"/>
                </a:solidFill>
                <a:uFill>
                  <a:solidFill>
                    <a:srgbClr val="FFFFFF"/>
                  </a:solidFill>
                </a:uFill>
                <a:latin typeface="Arial"/>
                <a:ea typeface="+mn-ea"/>
              </a:rPr>
              <a:t>4</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78386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extShape 1"/>
          <p:cNvSpPr txBox="1"/>
          <p:nvPr/>
        </p:nvSpPr>
        <p:spPr>
          <a:xfrm>
            <a:off x="3884760" y="8685360"/>
            <a:ext cx="2971440" cy="456840"/>
          </a:xfrm>
          <a:prstGeom prst="rect">
            <a:avLst/>
          </a:prstGeom>
          <a:noFill/>
          <a:ln w="9360">
            <a:noFill/>
          </a:ln>
        </p:spPr>
        <p:txBody>
          <a:bodyPr anchor="b"/>
          <a:lstStyle/>
          <a:p>
            <a:pPr algn="r">
              <a:lnSpc>
                <a:spcPct val="100000"/>
              </a:lnSpc>
            </a:pPr>
            <a:fld id="{7BAD53AF-3289-416C-8F22-A6243952DCC9}" type="slidenum">
              <a:rPr lang="en-NZ" sz="1200" b="0" strike="noStrike" spc="-1">
                <a:solidFill>
                  <a:srgbClr val="000000"/>
                </a:solidFill>
                <a:uFill>
                  <a:solidFill>
                    <a:srgbClr val="FFFFFF"/>
                  </a:solidFill>
                </a:uFill>
                <a:latin typeface="Times New Roman"/>
              </a:rPr>
              <a:t>5</a:t>
            </a:fld>
            <a:endParaRPr lang="en-NZ" sz="1400" b="0" strike="noStrike" spc="-1">
              <a:solidFill>
                <a:srgbClr val="000000"/>
              </a:solidFill>
              <a:uFill>
                <a:solidFill>
                  <a:srgbClr val="FFFFFF"/>
                </a:solidFill>
              </a:uFill>
              <a:latin typeface="Times New Roman"/>
            </a:endParaRPr>
          </a:p>
        </p:txBody>
      </p:sp>
      <p:sp>
        <p:nvSpPr>
          <p:cNvPr id="487"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The objective of the intruder is to gain access to a system or to increase the range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privileges accessible on a system. Most initial attacks use system or software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vulnerabilities that allow a user to execute code that opens a back door into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system. Intruders can get access to a system by exploiting attacks such as buffer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overflows on a program that runs with certain privileges. We examine such software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vulnerabilities in Part Two.</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Alternatively, the intruder attempts to acquire information that should have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been protected. In some cases, this information is in the form of a user password.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With knowledge of some other user’s password, an intruder can log in to a system</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exercise all the privileges accorded to the legitimate user. Password guessing</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password acquisition techniques are discussed in Chapter 3 .</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following definitions from RFC 2828 (Internet Security Glossary) are relevant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our discussion: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1" strike="noStrike" spc="-1">
                <a:solidFill>
                  <a:srgbClr val="000000"/>
                </a:solidFill>
                <a:uFill>
                  <a:solidFill>
                    <a:srgbClr val="FFFFFF"/>
                  </a:solidFill>
                </a:uFill>
                <a:latin typeface="Arial"/>
                <a:ea typeface="+mn-ea"/>
              </a:rPr>
              <a:t>Security Intrusion: A security event, or a combination of multiple security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events, that constitutes a security incident in which an intruder gains, or attempts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gain, access to a system (or system resource) without having authorization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do so.</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1" strike="noStrike" spc="-1">
                <a:solidFill>
                  <a:srgbClr val="000000"/>
                </a:solidFill>
                <a:uFill>
                  <a:solidFill>
                    <a:srgbClr val="FFFFFF"/>
                  </a:solidFill>
                </a:uFill>
                <a:latin typeface="Arial"/>
                <a:ea typeface="+mn-ea"/>
              </a:rPr>
              <a:t>Intrusion Detection : A security service that monitors and analyzes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system events for the purpose of finding, and providing real-time or near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real-time warning of, attempts to access system resources in an unauthorized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manner.</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82681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TextShape 1"/>
          <p:cNvSpPr txBox="1"/>
          <p:nvPr/>
        </p:nvSpPr>
        <p:spPr>
          <a:xfrm>
            <a:off x="3884760" y="8685360"/>
            <a:ext cx="2971440" cy="456840"/>
          </a:xfrm>
          <a:prstGeom prst="rect">
            <a:avLst/>
          </a:prstGeom>
          <a:noFill/>
          <a:ln w="9360">
            <a:noFill/>
          </a:ln>
        </p:spPr>
        <p:txBody>
          <a:bodyPr anchor="b"/>
          <a:lstStyle/>
          <a:p>
            <a:pPr algn="r">
              <a:lnSpc>
                <a:spcPct val="100000"/>
              </a:lnSpc>
            </a:pPr>
            <a:fld id="{05B70F62-5590-495B-B6C3-3F6E8F809B17}" type="slidenum">
              <a:rPr lang="en-NZ" sz="1200" b="0" strike="noStrike" spc="-1">
                <a:solidFill>
                  <a:srgbClr val="000000"/>
                </a:solidFill>
                <a:uFill>
                  <a:solidFill>
                    <a:srgbClr val="FFFFFF"/>
                  </a:solidFill>
                </a:uFill>
                <a:latin typeface="Times New Roman"/>
              </a:rPr>
              <a:t>6</a:t>
            </a:fld>
            <a:endParaRPr lang="en-NZ" sz="1400" b="0" strike="noStrike" spc="-1">
              <a:solidFill>
                <a:srgbClr val="000000"/>
              </a:solidFill>
              <a:uFill>
                <a:solidFill>
                  <a:srgbClr val="FFFFFF"/>
                </a:solidFill>
              </a:uFill>
              <a:latin typeface="Times New Roman"/>
            </a:endParaRPr>
          </a:p>
        </p:txBody>
      </p:sp>
      <p:sp>
        <p:nvSpPr>
          <p:cNvPr id="489"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 An IDS comprises three logical components: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Sensors : Sensors are responsible for collecting data. The input for a sensor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may be any part of a system that could contain evidence of an intrusion. Types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input to a sensor includes network packets, log files, and system call traces.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Sensors collect and forward this information to the analyzer.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Analyzers : Analyzers receive input from one or more sensors or from other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analyzers. The analyzer is responsible for determining if an intrusion has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occurred. The output of this component is an indication that an intrusion has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occurred. The output may include evidence supporting the conclusion that an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intrusion occurred. The analyzer may provide guidance about what actions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take as a result of the intrusion. The sensor inputs may also be stored for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future analysis and review in a storage or database component.</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User interface: The user interface to an IDS enables a user to view output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from the system or control the behavior of the system. In some systems,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user interface may equate to a manager, director, or console component.</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 IDS may use a single sensor and analyzer, such as a classic HIDS on a host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or NIDS in a firewall device. More sophisticated IDSs can use multiple sensors,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across a range of host and network devices, sending information to a centralised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analyzer and user interface in a distributed architecture.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IDSs are often classified based on the source and type of data analyzed, as: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Host-based IDS (HIDS): Monitors the characteristics of a single host and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events occurring within that host, such as process identifiers and the system</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calls they make, for evidence of suspicious activity.</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Network-based IDS (NIDS): Monitors network traffic for particular network</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segments or devices and analyzes network, transport, and application protocols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identify suspicious activity.</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Distributed or hybrid IDS: Combines information from a number of sensors,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often both host and network-based, in a central analyzer that is able to better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identify and respond to intrusion activity.</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1644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TextShape 1"/>
          <p:cNvSpPr txBox="1"/>
          <p:nvPr/>
        </p:nvSpPr>
        <p:spPr>
          <a:xfrm>
            <a:off x="3884760" y="8685360"/>
            <a:ext cx="2971440" cy="456840"/>
          </a:xfrm>
          <a:prstGeom prst="rect">
            <a:avLst/>
          </a:prstGeom>
          <a:noFill/>
          <a:ln w="9360">
            <a:noFill/>
          </a:ln>
        </p:spPr>
        <p:txBody>
          <a:bodyPr anchor="b"/>
          <a:lstStyle/>
          <a:p>
            <a:pPr algn="r">
              <a:lnSpc>
                <a:spcPct val="100000"/>
              </a:lnSpc>
            </a:pPr>
            <a:fld id="{12728D19-EF4C-4495-BAF3-FE44945F9ED6}" type="slidenum">
              <a:rPr lang="en-NZ" sz="1200" b="0" strike="noStrike" spc="-1">
                <a:solidFill>
                  <a:srgbClr val="000000"/>
                </a:solidFill>
                <a:uFill>
                  <a:solidFill>
                    <a:srgbClr val="FFFFFF"/>
                  </a:solidFill>
                </a:uFill>
                <a:latin typeface="Times New Roman"/>
              </a:rPr>
              <a:t>7</a:t>
            </a:fld>
            <a:endParaRPr lang="en-NZ" sz="1400" b="0" strike="noStrike" spc="-1">
              <a:solidFill>
                <a:srgbClr val="000000"/>
              </a:solidFill>
              <a:uFill>
                <a:solidFill>
                  <a:srgbClr val="FFFFFF"/>
                </a:solidFill>
              </a:uFill>
              <a:latin typeface="Times New Roman"/>
            </a:endParaRPr>
          </a:p>
        </p:txBody>
      </p:sp>
      <p:sp>
        <p:nvSpPr>
          <p:cNvPr id="491"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 Authentication facilities, access control facilities, and firewalls all play a role in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countering intrusions. Another line of defense is intrusion detection, and this has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been the focus of much research in recent years. This interest is motivated by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number of considerations, including the following:</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1.  If an intrusion is detected quickly enough, the intruder can be identified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ejected from the system before any damage is done or any data are compromised.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Even if the detection is not sufficiently timely to preempt the intruder,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sooner that the intrusion is detected, the less the amount of damage and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more quickly that recovery can be achieved.</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2.  An effective IDS can serve as a deterrent, thus acting to prevent intrusions.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3.  Intrusion detection enables the collection of information about intrusion techniques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that can be used to strengthen intrusion prevention measures.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Intrusion detection is based on the assumption that the behavior of the intruder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differs from that of a legitimate user in ways that can be quantified. Of course, we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cannot expect that there will be a crisp, exact distinction between an attack by an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intruder and the normal use of resources by an authorized user. Rather, we must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expect that there will be some overlap.</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Figure 8.1 suggests, in abstract terms, the nature of the task confronting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designer of an IDS. Although the typical behavior of an intruder differs from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typical behavior of an authorized user, there is an overlap in these behaviors. Thus,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 loose interpretation of intruder behavior, which will catch more intruders, will</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also lead to a number of false positives , or false alarms, where authorized users are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identified as intruders. On the other hand, an attempt to limit false positives by 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tight interpretation of intruder behavior will lead to an increase in false negatives ,</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or intruders not identified as intruders. Thus, there is an element of compromise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and art in the practice of intrusion detection. Ideally you want an IDS to have a high</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detection rate, that is, the ratio of detected to total attacks, while minimizing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false alarm rate, the ratio of incorrectly classified to total normal usage [LAZA05].</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 an important early study of intrusion [ANDE80], Anderson postulated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that one could, with reasonable confidence, distinguish between an outside attacker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a legitimate user. Patterns of legitimate user behavior can be established by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observing past history, and significant deviation from such patterns can be detected.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Anderson suggests that the task of detecting an inside attacker (a legitimate user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acting in an unauthorized fashion) is more difficult, in that the distinction between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abnormal and normal behavior may be small. Anderson concluded that such violations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would be undetectable solely through the search for anomalous behavior.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However, insider behavior might nevertheless be detectable by intelligent definition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the class of conditions that suggest unauthorized use. These observations,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which were made in 1980, remain true today.</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0003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TextShape 1"/>
          <p:cNvSpPr txBox="1"/>
          <p:nvPr/>
        </p:nvSpPr>
        <p:spPr>
          <a:xfrm>
            <a:off x="3884760" y="8685360"/>
            <a:ext cx="2971440" cy="456840"/>
          </a:xfrm>
          <a:prstGeom prst="rect">
            <a:avLst/>
          </a:prstGeom>
          <a:noFill/>
          <a:ln w="9360">
            <a:noFill/>
          </a:ln>
        </p:spPr>
        <p:txBody>
          <a:bodyPr anchor="b"/>
          <a:lstStyle/>
          <a:p>
            <a:pPr algn="r">
              <a:lnSpc>
                <a:spcPct val="100000"/>
              </a:lnSpc>
            </a:pPr>
            <a:fld id="{38567D0A-E671-4CFB-95C4-B508ABD4F3D6}" type="slidenum">
              <a:rPr lang="en-NZ" sz="1200" b="0" strike="noStrike" spc="-1">
                <a:solidFill>
                  <a:srgbClr val="000000"/>
                </a:solidFill>
                <a:uFill>
                  <a:solidFill>
                    <a:srgbClr val="FFFFFF"/>
                  </a:solidFill>
                </a:uFill>
                <a:latin typeface="Times New Roman"/>
              </a:rPr>
              <a:t>8</a:t>
            </a:fld>
            <a:endParaRPr lang="en-NZ" sz="1400" b="0" strike="noStrike" spc="-1">
              <a:solidFill>
                <a:srgbClr val="000000"/>
              </a:solidFill>
              <a:uFill>
                <a:solidFill>
                  <a:srgbClr val="FFFFFF"/>
                </a:solidFill>
              </a:uFill>
              <a:latin typeface="Times New Roman"/>
            </a:endParaRPr>
          </a:p>
        </p:txBody>
      </p:sp>
      <p:sp>
        <p:nvSpPr>
          <p:cNvPr id="493" name="PlaceHolder 2"/>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To be of practical use, an IDS should detect a substantial percentage of intrusions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while keeping the false alarm rate at an acceptable level. If only a modest</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percentage of actual intrusions are detected, the system provides a false sense of</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security. On the other hand, if the system frequently triggers an alert when there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is no intrusion (a false alarm), then either system managers will begin to ignore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alarms, or much time will be wasted analyzing the false alarms.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Unfortunately, because of the nature of the probabilities involved, it is very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difficult to meet the standard of high rate of detections with a low rate of false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alarms. In general, if the actual numbers of intrusions is low compared to the number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legitimate uses of a system, then the false alarm rate will be high unless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test is extremely discriminating. This is an example of a phenomenon known as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the base-rate fallacy . A study of existing IDSs, reported in [AXEL00], indicated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that current systems have not overcome the problem of the base-rate fallacy. See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Appendix J for a brief background on the mathematics of this problem.</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[BALA98] lists the following as desirable for an IDS. It must</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Run continually with minimal human supervision.</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Be fault tolerant in the sense that it must be able to recover from system</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crashes and reinitializations.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Resist subversion. The IDS must be able to monitor itself and detect if it has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been modified by an attacker.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Impose a minimal overhead on the system where it is running.</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Be able to be configured according to the security policies of the system that is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being monitored.</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Be able to adapt to changes in system and user behavior over time.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Be able to scale to monitor a large number of hosts.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Provide graceful degradation of service in the sense that if some components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the IDS stop working for any reason, the rest of them should be affected as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little as possible.</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 Allow dynamic reconfiguration; that is, the ability to reconfigure the IDS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without having to restart it.</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659580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p:cNvSpPr>
          <p:nvPr>
            <p:ph type="body"/>
          </p:nvPr>
        </p:nvSpPr>
        <p:spPr>
          <a:xfrm>
            <a:off x="685800" y="4343400"/>
            <a:ext cx="5486040" cy="4114440"/>
          </a:xfrm>
          <a:prstGeom prst="rect">
            <a:avLst/>
          </a:prstGeom>
        </p:spPr>
        <p:txBody>
          <a:bodyPr/>
          <a:lstStyle/>
          <a:p>
            <a:r>
              <a:rPr lang="en-NZ" sz="1200" b="0" strike="noStrike" spc="-1">
                <a:solidFill>
                  <a:srgbClr val="000000"/>
                </a:solidFill>
                <a:uFill>
                  <a:solidFill>
                    <a:srgbClr val="FFFFFF"/>
                  </a:solidFill>
                </a:uFill>
                <a:latin typeface="Arial"/>
                <a:ea typeface="+mn-ea"/>
              </a:rPr>
              <a:t>IDSs typically use one of the following alternative approaches to analyze sensor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data to detect intrusions: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1. Anomaly detection:  Involves the collection of data relating to the behavior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of legitimate users over a period of time. Then current observed behavior is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analyzed to determine with a high level of confidence whether this behavior is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that of a legitimate user or alternatively that of an intruder.</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2. Signature or Heuristic detection:  Uses a set of known malicious data patterns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(signatures) or attack rules (heuristics) that are compared with current behavior</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to decide if is that of an intruder. It is also known as misuse detection. This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approach can only identify known attacks for which it has patterns or rules.</a:t>
            </a:r>
            <a:endParaRPr lang="en-NZ" sz="2000" b="0" strike="noStrike" spc="-1">
              <a:solidFill>
                <a:srgbClr val="000000"/>
              </a:solidFill>
              <a:uFill>
                <a:solidFill>
                  <a:srgbClr val="FFFFFF"/>
                </a:solidFill>
              </a:uFill>
              <a:latin typeface="Arial"/>
            </a:endParaRPr>
          </a:p>
          <a:p>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In essence, anomaly approaches aim to define normal, or expected, behavior, in</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order to identify malicious or unauthorized behavior. Signature or heuristic-based</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approaches directly define malicious or unauthorized behavior. They can quickly</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and efficiently identify known attacks. However only anomaly detection is able to</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detect unknown, zero-day attacks, as it starts with known good behavior and identifies</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anomalies to it. Given this advantage, clearly anomaly detection would be the</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preferred approach, were it not for the difficulty in collecting and analyzing the data</a:t>
            </a:r>
            <a:endParaRPr lang="en-NZ" sz="2000" b="0" strike="noStrike" spc="-1">
              <a:solidFill>
                <a:srgbClr val="000000"/>
              </a:solidFill>
              <a:uFill>
                <a:solidFill>
                  <a:srgbClr val="FFFFFF"/>
                </a:solidFill>
              </a:uFill>
              <a:latin typeface="Arial"/>
            </a:endParaRPr>
          </a:p>
          <a:p>
            <a:r>
              <a:rPr lang="en-NZ" sz="1200" b="0" strike="noStrike" spc="-1">
                <a:solidFill>
                  <a:srgbClr val="000000"/>
                </a:solidFill>
                <a:uFill>
                  <a:solidFill>
                    <a:srgbClr val="FFFFFF"/>
                  </a:solidFill>
                </a:uFill>
                <a:latin typeface="Arial"/>
                <a:ea typeface="+mn-ea"/>
              </a:rPr>
              <a:t>required, and the high level of false alarms, as we discuss in the following sections.</a:t>
            </a:r>
            <a:endParaRPr lang="en-NZ" sz="2000" b="0" strike="noStrike" spc="-1">
              <a:solidFill>
                <a:srgbClr val="000000"/>
              </a:solidFill>
              <a:uFill>
                <a:solidFill>
                  <a:srgbClr val="FFFFFF"/>
                </a:solidFill>
              </a:uFill>
              <a:latin typeface="Arial"/>
            </a:endParaRPr>
          </a:p>
        </p:txBody>
      </p:sp>
      <p:sp>
        <p:nvSpPr>
          <p:cNvPr id="495" name="TextShape 2"/>
          <p:cNvSpPr txBox="1"/>
          <p:nvPr/>
        </p:nvSpPr>
        <p:spPr>
          <a:xfrm>
            <a:off x="3884760" y="8685360"/>
            <a:ext cx="2971440" cy="456840"/>
          </a:xfrm>
          <a:prstGeom prst="rect">
            <a:avLst/>
          </a:prstGeom>
          <a:noFill/>
          <a:ln w="9360">
            <a:noFill/>
          </a:ln>
        </p:spPr>
        <p:txBody>
          <a:bodyPr anchor="b"/>
          <a:lstStyle/>
          <a:p>
            <a:pPr algn="r">
              <a:lnSpc>
                <a:spcPct val="100000"/>
              </a:lnSpc>
            </a:pPr>
            <a:fld id="{7F25F07D-590F-4FA8-B717-2C57E2DD72E1}" type="slidenum">
              <a:rPr lang="en-NZ" sz="1200" b="0" strike="noStrike" spc="-1">
                <a:solidFill>
                  <a:srgbClr val="000000"/>
                </a:solidFill>
                <a:uFill>
                  <a:solidFill>
                    <a:srgbClr val="FFFFFF"/>
                  </a:solidFill>
                </a:uFill>
                <a:latin typeface="Arial"/>
                <a:ea typeface="+mn-ea"/>
              </a:rPr>
              <a:t>9</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53184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9" name="PlaceHolder 2"/>
          <p:cNvSpPr>
            <a:spLocks noGrp="1"/>
          </p:cNvSpPr>
          <p:nvPr>
            <p:ph type="body"/>
          </p:nvPr>
        </p:nvSpPr>
        <p:spPr>
          <a:xfrm>
            <a:off x="4648320" y="160020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30" name="PlaceHolder 3"/>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32"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33"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34"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35" name="PlaceHolder 5"/>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37"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38" name="PlaceHolder 3"/>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pic>
        <p:nvPicPr>
          <p:cNvPr id="39" name="Picture 38"/>
          <p:cNvPicPr/>
          <p:nvPr/>
        </p:nvPicPr>
        <p:blipFill>
          <a:blip r:embed="rId2"/>
          <a:stretch/>
        </p:blipFill>
        <p:spPr>
          <a:xfrm>
            <a:off x="4647960" y="2251800"/>
            <a:ext cx="4038120" cy="3221640"/>
          </a:xfrm>
          <a:prstGeom prst="rect">
            <a:avLst/>
          </a:prstGeom>
          <a:ln>
            <a:noFill/>
          </a:ln>
        </p:spPr>
      </p:pic>
      <p:pic>
        <p:nvPicPr>
          <p:cNvPr id="40" name="Picture 39"/>
          <p:cNvPicPr/>
          <p:nvPr/>
        </p:nvPicPr>
        <p:blipFill>
          <a:blip r:embed="rId2"/>
          <a:stretch/>
        </p:blipFill>
        <p:spPr>
          <a:xfrm>
            <a:off x="4647960" y="2251800"/>
            <a:ext cx="4038120" cy="32216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49" name="PlaceHolder 2"/>
          <p:cNvSpPr>
            <a:spLocks noGrp="1"/>
          </p:cNvSpPr>
          <p:nvPr>
            <p:ph type="subTitle"/>
          </p:nvPr>
        </p:nvSpPr>
        <p:spPr>
          <a:xfrm>
            <a:off x="4648320" y="1600200"/>
            <a:ext cx="4038120" cy="452556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51"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53"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54" name="PlaceHolder 3"/>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0"/>
            <a:ext cx="8229240" cy="741708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58"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59" name="PlaceHolder 3"/>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60" name="PlaceHolder 4"/>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8" name="PlaceHolder 2"/>
          <p:cNvSpPr>
            <a:spLocks noGrp="1"/>
          </p:cNvSpPr>
          <p:nvPr>
            <p:ph type="subTitle"/>
          </p:nvPr>
        </p:nvSpPr>
        <p:spPr>
          <a:xfrm>
            <a:off x="4648320" y="1600200"/>
            <a:ext cx="4038120" cy="452556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62"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63"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64"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66"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67"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68" name="PlaceHolder 4"/>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70" name="PlaceHolder 2"/>
          <p:cNvSpPr>
            <a:spLocks noGrp="1"/>
          </p:cNvSpPr>
          <p:nvPr>
            <p:ph type="body"/>
          </p:nvPr>
        </p:nvSpPr>
        <p:spPr>
          <a:xfrm>
            <a:off x="4648320" y="160020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71" name="PlaceHolder 3"/>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73"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74"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75"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76" name="PlaceHolder 5"/>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78"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79" name="PlaceHolder 3"/>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pic>
        <p:nvPicPr>
          <p:cNvPr id="80" name="Picture 79"/>
          <p:cNvPicPr/>
          <p:nvPr/>
        </p:nvPicPr>
        <p:blipFill>
          <a:blip r:embed="rId2"/>
          <a:stretch/>
        </p:blipFill>
        <p:spPr>
          <a:xfrm>
            <a:off x="4647960" y="2251800"/>
            <a:ext cx="4038120" cy="3221640"/>
          </a:xfrm>
          <a:prstGeom prst="rect">
            <a:avLst/>
          </a:prstGeom>
          <a:ln>
            <a:noFill/>
          </a:ln>
        </p:spPr>
      </p:pic>
      <p:pic>
        <p:nvPicPr>
          <p:cNvPr id="81" name="Picture 80"/>
          <p:cNvPicPr/>
          <p:nvPr/>
        </p:nvPicPr>
        <p:blipFill>
          <a:blip r:embed="rId2"/>
          <a:stretch/>
        </p:blipFill>
        <p:spPr>
          <a:xfrm>
            <a:off x="4647960" y="2251800"/>
            <a:ext cx="4038120" cy="322164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90" name="PlaceHolder 2"/>
          <p:cNvSpPr>
            <a:spLocks noGrp="1"/>
          </p:cNvSpPr>
          <p:nvPr>
            <p:ph type="subTitle"/>
          </p:nvPr>
        </p:nvSpPr>
        <p:spPr>
          <a:xfrm>
            <a:off x="4648320" y="1600200"/>
            <a:ext cx="4038120" cy="452556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92"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94"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95" name="PlaceHolder 3"/>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0"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457200" y="0"/>
            <a:ext cx="8229240" cy="741708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99"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00" name="PlaceHolder 3"/>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01" name="PlaceHolder 4"/>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03"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04"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05"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07"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08"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09" name="PlaceHolder 4"/>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11" name="PlaceHolder 2"/>
          <p:cNvSpPr>
            <a:spLocks noGrp="1"/>
          </p:cNvSpPr>
          <p:nvPr>
            <p:ph type="body"/>
          </p:nvPr>
        </p:nvSpPr>
        <p:spPr>
          <a:xfrm>
            <a:off x="4648320" y="160020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12" name="PlaceHolder 3"/>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14"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15"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16"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17" name="PlaceHolder 5"/>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19"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20" name="PlaceHolder 3"/>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pic>
        <p:nvPicPr>
          <p:cNvPr id="121" name="Picture 120"/>
          <p:cNvPicPr/>
          <p:nvPr/>
        </p:nvPicPr>
        <p:blipFill>
          <a:blip r:embed="rId2"/>
          <a:stretch/>
        </p:blipFill>
        <p:spPr>
          <a:xfrm>
            <a:off x="4647960" y="2251800"/>
            <a:ext cx="4038120" cy="3221640"/>
          </a:xfrm>
          <a:prstGeom prst="rect">
            <a:avLst/>
          </a:prstGeom>
          <a:ln>
            <a:noFill/>
          </a:ln>
        </p:spPr>
      </p:pic>
      <p:pic>
        <p:nvPicPr>
          <p:cNvPr id="122" name="Picture 121"/>
          <p:cNvPicPr/>
          <p:nvPr/>
        </p:nvPicPr>
        <p:blipFill>
          <a:blip r:embed="rId2"/>
          <a:stretch/>
        </p:blipFill>
        <p:spPr>
          <a:xfrm>
            <a:off x="4647960" y="2251800"/>
            <a:ext cx="4038120" cy="322164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32" name="PlaceHolder 2"/>
          <p:cNvSpPr>
            <a:spLocks noGrp="1"/>
          </p:cNvSpPr>
          <p:nvPr>
            <p:ph type="subTitle"/>
          </p:nvPr>
        </p:nvSpPr>
        <p:spPr>
          <a:xfrm>
            <a:off x="4648320" y="1600200"/>
            <a:ext cx="4038120" cy="452556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34"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2"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3" name="PlaceHolder 3"/>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36"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37" name="PlaceHolder 3"/>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57200" y="0"/>
            <a:ext cx="8229240" cy="741708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41"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42" name="PlaceHolder 3"/>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43" name="PlaceHolder 4"/>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45"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46"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47"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49"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50"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51" name="PlaceHolder 4"/>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53" name="PlaceHolder 2"/>
          <p:cNvSpPr>
            <a:spLocks noGrp="1"/>
          </p:cNvSpPr>
          <p:nvPr>
            <p:ph type="body"/>
          </p:nvPr>
        </p:nvSpPr>
        <p:spPr>
          <a:xfrm>
            <a:off x="4648320" y="160020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54" name="PlaceHolder 3"/>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56"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57"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58"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59" name="PlaceHolder 5"/>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61"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62" name="PlaceHolder 3"/>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pic>
        <p:nvPicPr>
          <p:cNvPr id="163" name="Picture 162"/>
          <p:cNvPicPr/>
          <p:nvPr/>
        </p:nvPicPr>
        <p:blipFill>
          <a:blip r:embed="rId2"/>
          <a:stretch/>
        </p:blipFill>
        <p:spPr>
          <a:xfrm>
            <a:off x="4647960" y="2251800"/>
            <a:ext cx="4038120" cy="3221640"/>
          </a:xfrm>
          <a:prstGeom prst="rect">
            <a:avLst/>
          </a:prstGeom>
          <a:ln>
            <a:noFill/>
          </a:ln>
        </p:spPr>
      </p:pic>
      <p:pic>
        <p:nvPicPr>
          <p:cNvPr id="164" name="Picture 163"/>
          <p:cNvPicPr/>
          <p:nvPr/>
        </p:nvPicPr>
        <p:blipFill>
          <a:blip r:embed="rId2"/>
          <a:stretch/>
        </p:blipFill>
        <p:spPr>
          <a:xfrm>
            <a:off x="4647960" y="2251800"/>
            <a:ext cx="4038120" cy="322164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72" name="PlaceHolder 2"/>
          <p:cNvSpPr>
            <a:spLocks noGrp="1"/>
          </p:cNvSpPr>
          <p:nvPr>
            <p:ph type="subTitle"/>
          </p:nvPr>
        </p:nvSpPr>
        <p:spPr>
          <a:xfrm>
            <a:off x="4648320" y="1600200"/>
            <a:ext cx="4038120" cy="452556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74"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76"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77" name="PlaceHolder 3"/>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457200" y="0"/>
            <a:ext cx="8229240" cy="741708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81"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82" name="PlaceHolder 3"/>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83" name="PlaceHolder 4"/>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85"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86"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87"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89"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90"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91" name="PlaceHolder 4"/>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93" name="PlaceHolder 2"/>
          <p:cNvSpPr>
            <a:spLocks noGrp="1"/>
          </p:cNvSpPr>
          <p:nvPr>
            <p:ph type="body"/>
          </p:nvPr>
        </p:nvSpPr>
        <p:spPr>
          <a:xfrm>
            <a:off x="4648320" y="160020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94" name="PlaceHolder 3"/>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96"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97"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98"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99" name="PlaceHolder 5"/>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0"/>
            <a:ext cx="8229240" cy="741708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01"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02" name="PlaceHolder 3"/>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pic>
        <p:nvPicPr>
          <p:cNvPr id="203" name="Picture 202"/>
          <p:cNvPicPr/>
          <p:nvPr/>
        </p:nvPicPr>
        <p:blipFill>
          <a:blip r:embed="rId2"/>
          <a:stretch/>
        </p:blipFill>
        <p:spPr>
          <a:xfrm>
            <a:off x="4647960" y="2251800"/>
            <a:ext cx="4038120" cy="3221640"/>
          </a:xfrm>
          <a:prstGeom prst="rect">
            <a:avLst/>
          </a:prstGeom>
          <a:ln>
            <a:noFill/>
          </a:ln>
        </p:spPr>
      </p:pic>
      <p:pic>
        <p:nvPicPr>
          <p:cNvPr id="204" name="Picture 203"/>
          <p:cNvPicPr/>
          <p:nvPr/>
        </p:nvPicPr>
        <p:blipFill>
          <a:blip r:embed="rId2"/>
          <a:stretch/>
        </p:blipFill>
        <p:spPr>
          <a:xfrm>
            <a:off x="4647960" y="2251800"/>
            <a:ext cx="4038120" cy="3221640"/>
          </a:xfrm>
          <a:prstGeom prst="rect">
            <a:avLst/>
          </a:prstGeom>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16" name="PlaceHolder 2"/>
          <p:cNvSpPr>
            <a:spLocks noGrp="1"/>
          </p:cNvSpPr>
          <p:nvPr>
            <p:ph type="subTitle"/>
          </p:nvPr>
        </p:nvSpPr>
        <p:spPr>
          <a:xfrm>
            <a:off x="4648320" y="1600200"/>
            <a:ext cx="4038120" cy="452556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18"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20"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21" name="PlaceHolder 3"/>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457200" y="0"/>
            <a:ext cx="8229240" cy="741708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25"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26" name="PlaceHolder 3"/>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27" name="PlaceHolder 4"/>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29"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30"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31"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33"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34"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35" name="PlaceHolder 4"/>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17"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8" name="PlaceHolder 3"/>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19" name="PlaceHolder 4"/>
          <p:cNvSpPr>
            <a:spLocks noGrp="1"/>
          </p:cNvSpPr>
          <p:nvPr>
            <p:ph type="body"/>
          </p:nvPr>
        </p:nvSpPr>
        <p:spPr>
          <a:xfrm>
            <a:off x="671760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37" name="PlaceHolder 2"/>
          <p:cNvSpPr>
            <a:spLocks noGrp="1"/>
          </p:cNvSpPr>
          <p:nvPr>
            <p:ph type="body"/>
          </p:nvPr>
        </p:nvSpPr>
        <p:spPr>
          <a:xfrm>
            <a:off x="4648320" y="160020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38" name="PlaceHolder 3"/>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40"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41"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42"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43" name="PlaceHolder 5"/>
          <p:cNvSpPr>
            <a:spLocks noGrp="1"/>
          </p:cNvSpPr>
          <p:nvPr>
            <p:ph type="body"/>
          </p:nvPr>
        </p:nvSpPr>
        <p:spPr>
          <a:xfrm>
            <a:off x="464832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45" name="PlaceHolder 2"/>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46" name="PlaceHolder 3"/>
          <p:cNvSpPr>
            <a:spLocks noGrp="1"/>
          </p:cNvSpPr>
          <p:nvPr>
            <p:ph type="body"/>
          </p:nvPr>
        </p:nvSpPr>
        <p:spPr>
          <a:xfrm>
            <a:off x="4648320" y="1600200"/>
            <a:ext cx="403812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pic>
        <p:nvPicPr>
          <p:cNvPr id="247" name="Picture 246"/>
          <p:cNvPicPr/>
          <p:nvPr/>
        </p:nvPicPr>
        <p:blipFill>
          <a:blip r:embed="rId2"/>
          <a:stretch/>
        </p:blipFill>
        <p:spPr>
          <a:xfrm>
            <a:off x="4647960" y="2251800"/>
            <a:ext cx="4038120" cy="3221640"/>
          </a:xfrm>
          <a:prstGeom prst="rect">
            <a:avLst/>
          </a:prstGeom>
          <a:ln>
            <a:noFill/>
          </a:ln>
        </p:spPr>
      </p:pic>
      <p:pic>
        <p:nvPicPr>
          <p:cNvPr id="248" name="Picture 247"/>
          <p:cNvPicPr/>
          <p:nvPr/>
        </p:nvPicPr>
        <p:blipFill>
          <a:blip r:embed="rId2"/>
          <a:stretch/>
        </p:blipFill>
        <p:spPr>
          <a:xfrm>
            <a:off x="4647960" y="2251800"/>
            <a:ext cx="4038120" cy="3221640"/>
          </a:xfrm>
          <a:prstGeom prst="rect">
            <a:avLst/>
          </a:prstGeom>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1" name="PlaceHolder 2"/>
          <p:cNvSpPr>
            <a:spLocks noGrp="1"/>
          </p:cNvSpPr>
          <p:nvPr>
            <p:ph type="body"/>
          </p:nvPr>
        </p:nvSpPr>
        <p:spPr>
          <a:xfrm>
            <a:off x="4648320" y="1600200"/>
            <a:ext cx="1970280" cy="4525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2"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3" name="PlaceHolder 4"/>
          <p:cNvSpPr>
            <a:spLocks noGrp="1"/>
          </p:cNvSpPr>
          <p:nvPr>
            <p:ph type="body"/>
          </p:nvPr>
        </p:nvSpPr>
        <p:spPr>
          <a:xfrm>
            <a:off x="6717600" y="396432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0"/>
            <a:ext cx="8229240" cy="1599840"/>
          </a:xfrm>
          <a:prstGeom prst="rect">
            <a:avLst/>
          </a:prstGeom>
        </p:spPr>
        <p:txBody>
          <a:bodyPr lIns="0" tIns="0" rIns="0" bIns="0" anchor="ctr"/>
          <a:lstStyle/>
          <a:p>
            <a:endParaRPr lang="en-AU" sz="5400" b="0" strike="noStrike" spc="-1">
              <a:solidFill>
                <a:srgbClr val="FFFFFF"/>
              </a:solidFill>
              <a:uFill>
                <a:solidFill>
                  <a:srgbClr val="FFFFFF"/>
                </a:solidFill>
              </a:uFill>
              <a:latin typeface="Arial"/>
            </a:endParaRPr>
          </a:p>
        </p:txBody>
      </p:sp>
      <p:sp>
        <p:nvSpPr>
          <p:cNvPr id="25" name="PlaceHolder 2"/>
          <p:cNvSpPr>
            <a:spLocks noGrp="1"/>
          </p:cNvSpPr>
          <p:nvPr>
            <p:ph type="body"/>
          </p:nvPr>
        </p:nvSpPr>
        <p:spPr>
          <a:xfrm>
            <a:off x="464832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6" name="PlaceHolder 3"/>
          <p:cNvSpPr>
            <a:spLocks noGrp="1"/>
          </p:cNvSpPr>
          <p:nvPr>
            <p:ph type="body"/>
          </p:nvPr>
        </p:nvSpPr>
        <p:spPr>
          <a:xfrm>
            <a:off x="6717600" y="1600200"/>
            <a:ext cx="197028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
        <p:nvSpPr>
          <p:cNvPr id="27" name="PlaceHolder 4"/>
          <p:cNvSpPr>
            <a:spLocks noGrp="1"/>
          </p:cNvSpPr>
          <p:nvPr>
            <p:ph type="body"/>
          </p:nvPr>
        </p:nvSpPr>
        <p:spPr>
          <a:xfrm>
            <a:off x="4648320" y="3964320"/>
            <a:ext cx="4038120" cy="2158560"/>
          </a:xfrm>
          <a:prstGeom prst="rect">
            <a:avLst/>
          </a:prstGeom>
        </p:spPr>
        <p:txBody>
          <a:bodyPr lIns="0" tIns="0" rIns="0" bIns="0"/>
          <a:lstStyle/>
          <a:p>
            <a:endParaRPr lang="en-AU" sz="2400" b="0" strike="noStrike" spc="-1">
              <a:solidFill>
                <a:srgbClr val="FFFFFF"/>
              </a:solidFill>
              <a:uFill>
                <a:solidFill>
                  <a:srgbClr val="FFFFFF"/>
                </a:solidFill>
              </a:u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B5064"/>
        </a:solidFill>
        <a:effectLst/>
      </p:bgPr>
    </p:bg>
    <p:spTree>
      <p:nvGrpSpPr>
        <p:cNvPr id="1" name=""/>
        <p:cNvGrpSpPr/>
        <p:nvPr/>
      </p:nvGrpSpPr>
      <p:grpSpPr>
        <a:xfrm>
          <a:off x="0" y="0"/>
          <a:ext cx="0" cy="0"/>
          <a:chOff x="0" y="0"/>
          <a:chExt cx="0" cy="0"/>
        </a:xfrm>
      </p:grpSpPr>
      <p:sp>
        <p:nvSpPr>
          <p:cNvPr id="7" name="CustomShape 1" hidden="1"/>
          <p:cNvSpPr/>
          <p:nvPr/>
        </p:nvSpPr>
        <p:spPr>
          <a:xfrm>
            <a:off x="845784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8" name="CustomShape 2" hidden="1"/>
          <p:cNvSpPr/>
          <p:nvPr/>
        </p:nvSpPr>
        <p:spPr>
          <a:xfrm>
            <a:off x="56916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dt"/>
          </p:nvPr>
        </p:nvSpPr>
        <p:spPr>
          <a:xfrm>
            <a:off x="6363360" y="6356520"/>
            <a:ext cx="2085480" cy="364680"/>
          </a:xfrm>
          <a:prstGeom prst="rect">
            <a:avLst/>
          </a:prstGeom>
        </p:spPr>
        <p:txBody>
          <a:bodyPr rIns="45720" anchor="ctr"/>
          <a:lstStyle/>
          <a:p>
            <a:endParaRPr lang="en-NZ" sz="2400" b="0" strike="noStrike" spc="-1">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659160" y="6356520"/>
            <a:ext cx="2847600" cy="364680"/>
          </a:xfrm>
          <a:prstGeom prst="rect">
            <a:avLst/>
          </a:prstGeom>
        </p:spPr>
        <p:txBody>
          <a:bodyPr lIns="45720" anchor="ctr"/>
          <a:lstStyle/>
          <a:p>
            <a:endParaRPr lang="en-NZ" sz="2400" b="0" strike="noStrike" spc="-1">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8543160" y="6356520"/>
            <a:ext cx="561600" cy="364680"/>
          </a:xfrm>
          <a:prstGeom prst="rect">
            <a:avLst/>
          </a:prstGeom>
        </p:spPr>
        <p:txBody>
          <a:bodyPr lIns="27360" rIns="45720" anchor="ctr"/>
          <a:lstStyle/>
          <a:p>
            <a:pPr>
              <a:lnSpc>
                <a:spcPct val="100000"/>
              </a:lnSpc>
            </a:pPr>
            <a:fld id="{04FC7F1F-71BE-4C90-A4C6-35FD00C5A19C}" type="slidenum">
              <a:rPr lang="en-NZ" sz="1200" b="0" strike="noStrike" spc="-1">
                <a:solidFill>
                  <a:srgbClr val="FFFFFF"/>
                </a:solidFill>
                <a:uFill>
                  <a:solidFill>
                    <a:srgbClr val="FFFFFF"/>
                  </a:solidFill>
                </a:uFill>
                <a:latin typeface="Century Gothic"/>
              </a:rPr>
              <a:t>‹#›</a:t>
            </a:fld>
            <a:endParaRPr lang="en-NZ" sz="1400" b="0" strike="noStrike" spc="-1">
              <a:solidFill>
                <a:srgbClr val="000000"/>
              </a:solidFill>
              <a:uFill>
                <a:solidFill>
                  <a:srgbClr val="FFFFFF"/>
                </a:solidFill>
              </a:uFill>
              <a:latin typeface="Times New Roman"/>
            </a:endParaRPr>
          </a:p>
        </p:txBody>
      </p:sp>
      <p:sp>
        <p:nvSpPr>
          <p:cNvPr id="5" name="PlaceHolder 6"/>
          <p:cNvSpPr>
            <a:spLocks noGrp="1"/>
          </p:cNvSpPr>
          <p:nvPr>
            <p:ph type="title"/>
          </p:nvPr>
        </p:nvSpPr>
        <p:spPr>
          <a:xfrm>
            <a:off x="457200" y="273600"/>
            <a:ext cx="8229240" cy="1144800"/>
          </a:xfrm>
          <a:prstGeom prst="rect">
            <a:avLst/>
          </a:prstGeom>
        </p:spPr>
        <p:txBody>
          <a:bodyPr lIns="0" tIns="0" rIns="0" bIns="0" anchor="ctr"/>
          <a:lstStyle/>
          <a:p>
            <a:r>
              <a:rPr lang="en-AU" sz="5400" b="0" strike="noStrike" spc="-1">
                <a:solidFill>
                  <a:srgbClr val="FFFFFF"/>
                </a:solidFill>
                <a:uFill>
                  <a:solidFill>
                    <a:srgbClr val="FFFFFF"/>
                  </a:solidFill>
                </a:uFill>
                <a:latin typeface="Arial"/>
              </a:rPr>
              <a:t>Click to edit the title text format</a:t>
            </a:r>
          </a:p>
        </p:txBody>
      </p:sp>
      <p:sp>
        <p:nvSpPr>
          <p:cNvPr id="6" name="PlaceHolder 7"/>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Click to edit the outline text format</a:t>
            </a:r>
          </a:p>
          <a:p>
            <a:pPr marL="864000" lvl="1" indent="-324000">
              <a:buClr>
                <a:srgbClr val="000000"/>
              </a:buClr>
              <a:buSzPct val="75000"/>
              <a:buFont typeface="Symbol" charset="2"/>
              <a:buChar char=""/>
            </a:pPr>
            <a:r>
              <a:rPr lang="en-AU" sz="1600" b="0" strike="noStrike" spc="-1">
                <a:solidFill>
                  <a:srgbClr val="FFFFFF"/>
                </a:solidFill>
                <a:uFill>
                  <a:solidFill>
                    <a:srgbClr val="FFFFFF"/>
                  </a:solidFill>
                </a:uFill>
                <a:latin typeface="Century Gothic"/>
              </a:rPr>
              <a:t>Second Outline Level</a:t>
            </a:r>
          </a:p>
          <a:p>
            <a:pPr marL="1296000" lvl="2" indent="-288000">
              <a:buClr>
                <a:srgbClr val="000000"/>
              </a:buClr>
              <a:buSzPct val="45000"/>
              <a:buFont typeface="Wingdings" charset="2"/>
              <a:buChar char=""/>
            </a:pPr>
            <a:r>
              <a:rPr lang="en-AU" sz="1600" b="0" strike="noStrike" spc="-1">
                <a:solidFill>
                  <a:srgbClr val="FFFFFF"/>
                </a:solidFill>
                <a:uFill>
                  <a:solidFill>
                    <a:srgbClr val="FFFFFF"/>
                  </a:solidFill>
                </a:uFill>
                <a:latin typeface="Century Gothic"/>
              </a:rPr>
              <a:t>Third Outline Level</a:t>
            </a:r>
          </a:p>
          <a:p>
            <a:pPr marL="1728000" lvl="3" indent="-216000">
              <a:buClr>
                <a:srgbClr val="000000"/>
              </a:buClr>
              <a:buSzPct val="75000"/>
              <a:buFont typeface="Symbol" charset="2"/>
              <a:buChar char=""/>
            </a:pPr>
            <a:r>
              <a:rPr lang="en-AU" sz="1600" b="0" strike="noStrike" spc="-1">
                <a:solidFill>
                  <a:srgbClr val="FFFFFF"/>
                </a:solidFill>
                <a:uFill>
                  <a:solidFill>
                    <a:srgbClr val="FFFFFF"/>
                  </a:solidFill>
                </a:uFill>
                <a:latin typeface="Century Gothic"/>
              </a:rPr>
              <a:t>Fourth Outline Level</a:t>
            </a:r>
          </a:p>
          <a:p>
            <a:pPr marL="2160000" lvl="4" indent="-216000">
              <a:buClr>
                <a:srgbClr val="000000"/>
              </a:buClr>
              <a:buSzPct val="45000"/>
              <a:buFont typeface="Wingdings" charset="2"/>
              <a:buChar char=""/>
            </a:pPr>
            <a:r>
              <a:rPr lang="en-AU" sz="2000" b="0" strike="noStrike" spc="-1">
                <a:solidFill>
                  <a:srgbClr val="FFFFFF"/>
                </a:solidFill>
                <a:uFill>
                  <a:solidFill>
                    <a:srgbClr val="FFFFFF"/>
                  </a:solidFill>
                </a:uFill>
                <a:latin typeface="Century Gothic"/>
              </a:rPr>
              <a:t>Fifth Outline Level</a:t>
            </a:r>
          </a:p>
          <a:p>
            <a:pPr marL="2592000" lvl="5" indent="-216000">
              <a:buClr>
                <a:srgbClr val="000000"/>
              </a:buClr>
              <a:buSzPct val="45000"/>
              <a:buFont typeface="Wingdings" charset="2"/>
              <a:buChar char=""/>
            </a:pPr>
            <a:r>
              <a:rPr lang="en-AU" sz="2000" b="0" strike="noStrike" spc="-1">
                <a:solidFill>
                  <a:srgbClr val="FFFFFF"/>
                </a:solidFill>
                <a:uFill>
                  <a:solidFill>
                    <a:srgbClr val="FFFFFF"/>
                  </a:solidFill>
                </a:uFill>
                <a:latin typeface="Century Gothic"/>
              </a:rPr>
              <a:t>Sixth Outline Level</a:t>
            </a:r>
          </a:p>
          <a:p>
            <a:pPr marL="3024000" lvl="6" indent="-216000">
              <a:buClr>
                <a:srgbClr val="000000"/>
              </a:buClr>
              <a:buSzPct val="45000"/>
              <a:buFont typeface="Wingdings" charset="2"/>
              <a:buChar char=""/>
            </a:pPr>
            <a:r>
              <a:rPr lang="en-AU" sz="2000" b="0" strike="noStrike" spc="-1">
                <a:solidFill>
                  <a:srgbClr val="FFFFFF"/>
                </a:solidFill>
                <a:uFill>
                  <a:solidFill>
                    <a:srgbClr val="FFFFFF"/>
                  </a:solidFill>
                </a:u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4B5064"/>
        </a:solidFill>
        <a:effectLst/>
      </p:bgPr>
    </p:bg>
    <p:spTree>
      <p:nvGrpSpPr>
        <p:cNvPr id="1" name=""/>
        <p:cNvGrpSpPr/>
        <p:nvPr/>
      </p:nvGrpSpPr>
      <p:grpSpPr>
        <a:xfrm>
          <a:off x="0" y="0"/>
          <a:ext cx="0" cy="0"/>
          <a:chOff x="0" y="0"/>
          <a:chExt cx="0" cy="0"/>
        </a:xfrm>
      </p:grpSpPr>
      <p:sp>
        <p:nvSpPr>
          <p:cNvPr id="41" name="CustomShape 1" hidden="1"/>
          <p:cNvSpPr/>
          <p:nvPr/>
        </p:nvSpPr>
        <p:spPr>
          <a:xfrm>
            <a:off x="845784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42" name="CustomShape 2" hidden="1"/>
          <p:cNvSpPr/>
          <p:nvPr/>
        </p:nvSpPr>
        <p:spPr>
          <a:xfrm>
            <a:off x="56916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43" name="PlaceHolder 3"/>
          <p:cNvSpPr>
            <a:spLocks noGrp="1"/>
          </p:cNvSpPr>
          <p:nvPr>
            <p:ph type="title"/>
          </p:nvPr>
        </p:nvSpPr>
        <p:spPr>
          <a:xfrm>
            <a:off x="685800" y="609480"/>
            <a:ext cx="7772040" cy="4266720"/>
          </a:xfrm>
          <a:prstGeom prst="rect">
            <a:avLst/>
          </a:prstGeom>
        </p:spPr>
        <p:txBody>
          <a:bodyPr anchor="b"/>
          <a:lstStyle/>
          <a:p>
            <a:pPr algn="ctr">
              <a:lnSpc>
                <a:spcPct val="100000"/>
              </a:lnSpc>
            </a:pPr>
            <a:r>
              <a:rPr lang="en-AU" sz="8000" b="0" strike="noStrike" spc="-1">
                <a:solidFill>
                  <a:srgbClr val="C5D1D7"/>
                </a:solidFill>
                <a:uFill>
                  <a:solidFill>
                    <a:srgbClr val="FFFFFF"/>
                  </a:solidFill>
                </a:uFill>
                <a:latin typeface="Palatino Linotype"/>
              </a:rPr>
              <a:t>Click to edit Master title style</a:t>
            </a:r>
            <a:endParaRPr lang="en-AU" sz="5400" b="0" strike="noStrike" spc="-1">
              <a:solidFill>
                <a:srgbClr val="FFFFFF"/>
              </a:solidFill>
              <a:uFill>
                <a:solidFill>
                  <a:srgbClr val="FFFFFF"/>
                </a:solidFill>
              </a:uFill>
              <a:latin typeface="Arial"/>
            </a:endParaRPr>
          </a:p>
        </p:txBody>
      </p:sp>
      <p:sp>
        <p:nvSpPr>
          <p:cNvPr id="44" name="PlaceHolder 4"/>
          <p:cNvSpPr>
            <a:spLocks noGrp="1"/>
          </p:cNvSpPr>
          <p:nvPr>
            <p:ph type="dt"/>
          </p:nvPr>
        </p:nvSpPr>
        <p:spPr>
          <a:xfrm>
            <a:off x="6363360" y="6356520"/>
            <a:ext cx="2085480" cy="364680"/>
          </a:xfrm>
          <a:prstGeom prst="rect">
            <a:avLst/>
          </a:prstGeom>
        </p:spPr>
        <p:txBody>
          <a:bodyPr rIns="45720" anchor="ctr"/>
          <a:lstStyle/>
          <a:p>
            <a:endParaRPr lang="en-NZ" sz="2400" b="0" strike="noStrike" spc="-1">
              <a:solidFill>
                <a:srgbClr val="000000"/>
              </a:solidFill>
              <a:uFill>
                <a:solidFill>
                  <a:srgbClr val="FFFFFF"/>
                </a:solidFill>
              </a:uFill>
              <a:latin typeface="Times New Roman"/>
            </a:endParaRPr>
          </a:p>
        </p:txBody>
      </p:sp>
      <p:sp>
        <p:nvSpPr>
          <p:cNvPr id="45" name="PlaceHolder 5"/>
          <p:cNvSpPr>
            <a:spLocks noGrp="1"/>
          </p:cNvSpPr>
          <p:nvPr>
            <p:ph type="sldNum"/>
          </p:nvPr>
        </p:nvSpPr>
        <p:spPr>
          <a:xfrm>
            <a:off x="8543160" y="6356520"/>
            <a:ext cx="561600" cy="364680"/>
          </a:xfrm>
          <a:prstGeom prst="rect">
            <a:avLst/>
          </a:prstGeom>
        </p:spPr>
        <p:txBody>
          <a:bodyPr lIns="27360" rIns="45720" anchor="ctr"/>
          <a:lstStyle/>
          <a:p>
            <a:pPr>
              <a:lnSpc>
                <a:spcPct val="100000"/>
              </a:lnSpc>
            </a:pPr>
            <a:fld id="{4B7A1110-B3F8-41DE-A6F4-A70A54CA3314}" type="slidenum">
              <a:rPr lang="en-NZ" sz="1200" b="0" strike="noStrike" spc="-1">
                <a:solidFill>
                  <a:srgbClr val="FFFFFF"/>
                </a:solidFill>
                <a:uFill>
                  <a:solidFill>
                    <a:srgbClr val="FFFFFF"/>
                  </a:solidFill>
                </a:uFill>
                <a:latin typeface="Century Gothic"/>
              </a:rPr>
              <a:t>‹#›</a:t>
            </a:fld>
            <a:endParaRPr lang="en-NZ" sz="1400" b="0" strike="noStrike" spc="-1">
              <a:solidFill>
                <a:srgbClr val="000000"/>
              </a:solidFill>
              <a:uFill>
                <a:solidFill>
                  <a:srgbClr val="FFFFFF"/>
                </a:solidFill>
              </a:uFill>
              <a:latin typeface="Times New Roman"/>
            </a:endParaRPr>
          </a:p>
        </p:txBody>
      </p:sp>
      <p:sp>
        <p:nvSpPr>
          <p:cNvPr id="46" name="PlaceHolder 6"/>
          <p:cNvSpPr>
            <a:spLocks noGrp="1"/>
          </p:cNvSpPr>
          <p:nvPr>
            <p:ph type="ftr"/>
          </p:nvPr>
        </p:nvSpPr>
        <p:spPr>
          <a:xfrm>
            <a:off x="659160" y="6356520"/>
            <a:ext cx="2847600" cy="364680"/>
          </a:xfrm>
          <a:prstGeom prst="rect">
            <a:avLst/>
          </a:prstGeom>
        </p:spPr>
        <p:txBody>
          <a:bodyPr lIns="45720" anchor="ctr"/>
          <a:lstStyle/>
          <a:p>
            <a:endParaRPr lang="en-NZ" sz="2400" b="0" strike="noStrike" spc="-1">
              <a:solidFill>
                <a:srgbClr val="000000"/>
              </a:solidFill>
              <a:uFill>
                <a:solidFill>
                  <a:srgbClr val="FFFFFF"/>
                </a:solidFill>
              </a:uFill>
              <a:latin typeface="Times New Roman"/>
            </a:endParaRPr>
          </a:p>
        </p:txBody>
      </p:sp>
      <p:sp>
        <p:nvSpPr>
          <p:cNvPr id="47" name="PlaceHolder 7"/>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Click to edit the outline text format</a:t>
            </a:r>
          </a:p>
          <a:p>
            <a:pPr marL="864000" lvl="1" indent="-324000">
              <a:buClr>
                <a:srgbClr val="000000"/>
              </a:buClr>
              <a:buSzPct val="75000"/>
              <a:buFont typeface="Symbol" charset="2"/>
              <a:buChar char=""/>
            </a:pPr>
            <a:r>
              <a:rPr lang="en-AU" sz="1600" b="0" strike="noStrike" spc="-1">
                <a:solidFill>
                  <a:srgbClr val="FFFFFF"/>
                </a:solidFill>
                <a:uFill>
                  <a:solidFill>
                    <a:srgbClr val="FFFFFF"/>
                  </a:solidFill>
                </a:uFill>
                <a:latin typeface="Century Gothic"/>
              </a:rPr>
              <a:t>Second Outline Level</a:t>
            </a:r>
          </a:p>
          <a:p>
            <a:pPr marL="1296000" lvl="2" indent="-288000">
              <a:buClr>
                <a:srgbClr val="000000"/>
              </a:buClr>
              <a:buSzPct val="45000"/>
              <a:buFont typeface="Wingdings" charset="2"/>
              <a:buChar char=""/>
            </a:pPr>
            <a:r>
              <a:rPr lang="en-AU" sz="1600" b="0" strike="noStrike" spc="-1">
                <a:solidFill>
                  <a:srgbClr val="FFFFFF"/>
                </a:solidFill>
                <a:uFill>
                  <a:solidFill>
                    <a:srgbClr val="FFFFFF"/>
                  </a:solidFill>
                </a:uFill>
                <a:latin typeface="Century Gothic"/>
              </a:rPr>
              <a:t>Third Outline Level</a:t>
            </a:r>
          </a:p>
          <a:p>
            <a:pPr marL="1728000" lvl="3" indent="-216000">
              <a:buClr>
                <a:srgbClr val="000000"/>
              </a:buClr>
              <a:buSzPct val="75000"/>
              <a:buFont typeface="Symbol" charset="2"/>
              <a:buChar char=""/>
            </a:pPr>
            <a:r>
              <a:rPr lang="en-AU" sz="1600" b="0" strike="noStrike" spc="-1">
                <a:solidFill>
                  <a:srgbClr val="FFFFFF"/>
                </a:solidFill>
                <a:uFill>
                  <a:solidFill>
                    <a:srgbClr val="FFFFFF"/>
                  </a:solidFill>
                </a:uFill>
                <a:latin typeface="Century Gothic"/>
              </a:rPr>
              <a:t>Fourth Outline Level</a:t>
            </a:r>
          </a:p>
          <a:p>
            <a:pPr marL="2160000" lvl="4" indent="-216000">
              <a:buClr>
                <a:srgbClr val="000000"/>
              </a:buClr>
              <a:buSzPct val="45000"/>
              <a:buFont typeface="Wingdings" charset="2"/>
              <a:buChar char=""/>
            </a:pPr>
            <a:r>
              <a:rPr lang="en-AU" sz="2000" b="0" strike="noStrike" spc="-1">
                <a:solidFill>
                  <a:srgbClr val="FFFFFF"/>
                </a:solidFill>
                <a:uFill>
                  <a:solidFill>
                    <a:srgbClr val="FFFFFF"/>
                  </a:solidFill>
                </a:uFill>
                <a:latin typeface="Century Gothic"/>
              </a:rPr>
              <a:t>Fifth Outline Level</a:t>
            </a:r>
          </a:p>
          <a:p>
            <a:pPr marL="2592000" lvl="5" indent="-216000">
              <a:buClr>
                <a:srgbClr val="000000"/>
              </a:buClr>
              <a:buSzPct val="45000"/>
              <a:buFont typeface="Wingdings" charset="2"/>
              <a:buChar char=""/>
            </a:pPr>
            <a:r>
              <a:rPr lang="en-AU" sz="2000" b="0" strike="noStrike" spc="-1">
                <a:solidFill>
                  <a:srgbClr val="FFFFFF"/>
                </a:solidFill>
                <a:uFill>
                  <a:solidFill>
                    <a:srgbClr val="FFFFFF"/>
                  </a:solidFill>
                </a:uFill>
                <a:latin typeface="Century Gothic"/>
              </a:rPr>
              <a:t>Sixth Outline Level</a:t>
            </a:r>
          </a:p>
          <a:p>
            <a:pPr marL="3024000" lvl="6" indent="-216000">
              <a:buClr>
                <a:srgbClr val="000000"/>
              </a:buClr>
              <a:buSzPct val="45000"/>
              <a:buFont typeface="Wingdings" charset="2"/>
              <a:buChar char=""/>
            </a:pPr>
            <a:r>
              <a:rPr lang="en-AU" sz="2000" b="0" strike="noStrike" spc="-1">
                <a:solidFill>
                  <a:srgbClr val="FFFFFF"/>
                </a:solidFill>
                <a:uFill>
                  <a:solidFill>
                    <a:srgbClr val="FFFFFF"/>
                  </a:solidFill>
                </a:u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4B5064"/>
        </a:solidFill>
        <a:effectLst/>
      </p:bgPr>
    </p:bg>
    <p:spTree>
      <p:nvGrpSpPr>
        <p:cNvPr id="1" name=""/>
        <p:cNvGrpSpPr/>
        <p:nvPr/>
      </p:nvGrpSpPr>
      <p:grpSpPr>
        <a:xfrm>
          <a:off x="0" y="0"/>
          <a:ext cx="0" cy="0"/>
          <a:chOff x="0" y="0"/>
          <a:chExt cx="0" cy="0"/>
        </a:xfrm>
      </p:grpSpPr>
      <p:sp>
        <p:nvSpPr>
          <p:cNvPr id="82" name="CustomShape 1" hidden="1"/>
          <p:cNvSpPr/>
          <p:nvPr/>
        </p:nvSpPr>
        <p:spPr>
          <a:xfrm>
            <a:off x="845784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83" name="CustomShape 2" hidden="1"/>
          <p:cNvSpPr/>
          <p:nvPr/>
        </p:nvSpPr>
        <p:spPr>
          <a:xfrm>
            <a:off x="56916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84" name="PlaceHolder 3"/>
          <p:cNvSpPr>
            <a:spLocks noGrp="1"/>
          </p:cNvSpPr>
          <p:nvPr>
            <p:ph type="title"/>
          </p:nvPr>
        </p:nvSpPr>
        <p:spPr>
          <a:xfrm>
            <a:off x="457200" y="0"/>
            <a:ext cx="8229240" cy="1599840"/>
          </a:xfrm>
          <a:prstGeom prst="rect">
            <a:avLst/>
          </a:prstGeom>
        </p:spPr>
        <p:txBody>
          <a:bodyPr anchor="b"/>
          <a:lstStyle/>
          <a:p>
            <a:pPr algn="ctr">
              <a:lnSpc>
                <a:spcPts val="2046"/>
              </a:lnSpc>
            </a:pPr>
            <a:r>
              <a:rPr lang="en-AU" sz="5400" b="0" strike="noStrike" spc="-1" dirty="0">
                <a:solidFill>
                  <a:srgbClr val="C5D1D7"/>
                </a:solidFill>
                <a:uFill>
                  <a:solidFill>
                    <a:srgbClr val="FFFFFF"/>
                  </a:solidFill>
                </a:uFill>
                <a:latin typeface="Palatino Linotype"/>
              </a:rPr>
              <a:t>Click to edit Master title style</a:t>
            </a:r>
            <a:endParaRPr lang="en-AU" sz="5400" b="0" strike="noStrike" spc="-1" dirty="0">
              <a:solidFill>
                <a:srgbClr val="FFFFFF"/>
              </a:solidFill>
              <a:uFill>
                <a:solidFill>
                  <a:srgbClr val="FFFFFF"/>
                </a:solidFill>
              </a:uFill>
              <a:latin typeface="Arial"/>
            </a:endParaRPr>
          </a:p>
        </p:txBody>
      </p:sp>
      <p:sp>
        <p:nvSpPr>
          <p:cNvPr id="85" name="PlaceHolder 4"/>
          <p:cNvSpPr>
            <a:spLocks noGrp="1"/>
          </p:cNvSpPr>
          <p:nvPr>
            <p:ph type="body"/>
          </p:nvPr>
        </p:nvSpPr>
        <p:spPr>
          <a:xfrm>
            <a:off x="457200" y="1600200"/>
            <a:ext cx="8229240" cy="4525560"/>
          </a:xfrm>
          <a:prstGeom prst="rect">
            <a:avLst/>
          </a:prstGeom>
        </p:spPr>
        <p:txBody>
          <a:bodyPr/>
          <a:lstStyle/>
          <a:p>
            <a:pPr marL="432000" indent="-324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Click to edit the outline text format</a:t>
            </a:r>
          </a:p>
          <a:p>
            <a:pPr marL="864000" lvl="1" indent="-324000">
              <a:buClr>
                <a:srgbClr val="000000"/>
              </a:buClr>
              <a:buSzPct val="75000"/>
              <a:buFont typeface="Symbol" charset="2"/>
              <a:buChar char=""/>
            </a:pPr>
            <a:r>
              <a:rPr lang="en-AU" sz="2400" b="0" strike="noStrike" spc="-1">
                <a:solidFill>
                  <a:srgbClr val="FFFFFF"/>
                </a:solidFill>
                <a:uFill>
                  <a:solidFill>
                    <a:srgbClr val="FFFFFF"/>
                  </a:solidFill>
                </a:uFill>
                <a:latin typeface="Century Gothic"/>
              </a:rPr>
              <a:t>Second Outline Level</a:t>
            </a:r>
          </a:p>
          <a:p>
            <a:pPr marL="1296000" lvl="2" indent="-288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Third Outline Level</a:t>
            </a:r>
          </a:p>
          <a:p>
            <a:pPr marL="1728000" lvl="3" indent="-216000">
              <a:buClr>
                <a:srgbClr val="000000"/>
              </a:buClr>
              <a:buSzPct val="75000"/>
              <a:buFont typeface="Symbol" charset="2"/>
              <a:buChar char=""/>
            </a:pPr>
            <a:r>
              <a:rPr lang="en-AU" sz="2400" b="0" strike="noStrike" spc="-1">
                <a:solidFill>
                  <a:srgbClr val="FFFFFF"/>
                </a:solidFill>
                <a:uFill>
                  <a:solidFill>
                    <a:srgbClr val="FFFFFF"/>
                  </a:solidFill>
                </a:uFill>
                <a:latin typeface="Century Gothic"/>
              </a:rPr>
              <a:t>Fourth Outline Level</a:t>
            </a:r>
          </a:p>
          <a:p>
            <a:pPr marL="2160000" lvl="4" indent="-216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Fifth Outline Level</a:t>
            </a:r>
          </a:p>
          <a:p>
            <a:pPr marL="2592000" lvl="5" indent="-216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Sixth Outline Level</a:t>
            </a:r>
          </a:p>
          <a:p>
            <a:pPr marL="343080" indent="-342720">
              <a:lnSpc>
                <a:spcPct val="100000"/>
              </a:lnSpc>
              <a:buClr>
                <a:srgbClr val="FFFFFF"/>
              </a:buClr>
              <a:buFont typeface="Arial"/>
              <a:buChar char="•"/>
            </a:pPr>
            <a:r>
              <a:rPr lang="en-AU" sz="2400" b="0" strike="noStrike" spc="-1">
                <a:solidFill>
                  <a:srgbClr val="FFFFFF"/>
                </a:solidFill>
                <a:uFill>
                  <a:solidFill>
                    <a:srgbClr val="FFFFFF"/>
                  </a:solidFill>
                </a:uFill>
                <a:latin typeface="Century Gothic"/>
              </a:rPr>
              <a:t>Seventh Outline LevelClick to edit Master text styles</a:t>
            </a:r>
          </a:p>
          <a:p>
            <a:pPr marL="743040" lvl="1" indent="-285480">
              <a:lnSpc>
                <a:spcPct val="100000"/>
              </a:lnSpc>
              <a:buClr>
                <a:srgbClr val="FFFFFF"/>
              </a:buClr>
              <a:buFont typeface="Courier New"/>
              <a:buChar char="o"/>
            </a:pPr>
            <a:r>
              <a:rPr lang="en-AU" sz="1600" b="0" strike="noStrike" spc="-1">
                <a:solidFill>
                  <a:srgbClr val="FFFFFF"/>
                </a:solidFill>
                <a:uFill>
                  <a:solidFill>
                    <a:srgbClr val="FFFFFF"/>
                  </a:solidFill>
                </a:uFill>
                <a:latin typeface="Century Gothic"/>
              </a:rPr>
              <a:t>Second level</a:t>
            </a:r>
            <a:endParaRPr lang="en-AU" sz="2400" b="0" strike="noStrike" spc="-1">
              <a:solidFill>
                <a:srgbClr val="FFFFFF"/>
              </a:solidFill>
              <a:uFill>
                <a:solidFill>
                  <a:srgbClr val="FFFFFF"/>
                </a:solidFill>
              </a:uFill>
              <a:latin typeface="Century Gothic"/>
            </a:endParaRPr>
          </a:p>
          <a:p>
            <a:pPr marL="1143000" lvl="2" indent="-228240">
              <a:lnSpc>
                <a:spcPct val="100000"/>
              </a:lnSpc>
              <a:buClr>
                <a:srgbClr val="FFFFFF"/>
              </a:buClr>
              <a:buFont typeface="Arial"/>
              <a:buChar char="•"/>
            </a:pPr>
            <a:r>
              <a:rPr lang="en-AU" sz="1600" b="0" strike="noStrike" spc="-1">
                <a:solidFill>
                  <a:srgbClr val="FFFFFF"/>
                </a:solidFill>
                <a:uFill>
                  <a:solidFill>
                    <a:srgbClr val="FFFFFF"/>
                  </a:solidFill>
                </a:uFill>
                <a:latin typeface="Century Gothic"/>
              </a:rPr>
              <a:t>Third level</a:t>
            </a:r>
            <a:endParaRPr lang="en-AU" sz="2400" b="0" strike="noStrike" spc="-1">
              <a:solidFill>
                <a:srgbClr val="FFFFFF"/>
              </a:solidFill>
              <a:uFill>
                <a:solidFill>
                  <a:srgbClr val="FFFFFF"/>
                </a:solidFill>
              </a:uFill>
              <a:latin typeface="Century Gothic"/>
            </a:endParaRPr>
          </a:p>
          <a:p>
            <a:pPr marL="1600200" lvl="3" indent="-228240">
              <a:lnSpc>
                <a:spcPct val="100000"/>
              </a:lnSpc>
              <a:buClr>
                <a:srgbClr val="FFFFFF"/>
              </a:buClr>
              <a:buFont typeface="Courier New"/>
              <a:buChar char="o"/>
            </a:pPr>
            <a:r>
              <a:rPr lang="en-AU" sz="1600" b="0" strike="noStrike" spc="-1">
                <a:solidFill>
                  <a:srgbClr val="FFFFFF"/>
                </a:solidFill>
                <a:uFill>
                  <a:solidFill>
                    <a:srgbClr val="FFFFFF"/>
                  </a:solidFill>
                </a:uFill>
                <a:latin typeface="Century Gothic"/>
              </a:rPr>
              <a:t>Fourth level</a:t>
            </a:r>
            <a:endParaRPr lang="en-AU" sz="2400" b="0" strike="noStrike" spc="-1">
              <a:solidFill>
                <a:srgbClr val="FFFFFF"/>
              </a:solidFill>
              <a:uFill>
                <a:solidFill>
                  <a:srgbClr val="FFFFFF"/>
                </a:solidFill>
              </a:uFill>
              <a:latin typeface="Century Gothic"/>
            </a:endParaRPr>
          </a:p>
          <a:p>
            <a:pPr marL="2057400" lvl="4" indent="-228240">
              <a:lnSpc>
                <a:spcPct val="100000"/>
              </a:lnSpc>
              <a:buClr>
                <a:srgbClr val="FFFFFF"/>
              </a:buClr>
              <a:buFont typeface="Arial"/>
              <a:buChar char="•"/>
            </a:pPr>
            <a:r>
              <a:rPr lang="en-AU" sz="1600" b="0" strike="noStrike" spc="-1">
                <a:solidFill>
                  <a:srgbClr val="FFFFFF"/>
                </a:solidFill>
                <a:uFill>
                  <a:solidFill>
                    <a:srgbClr val="FFFFFF"/>
                  </a:solidFill>
                </a:uFill>
                <a:latin typeface="Century Gothic"/>
              </a:rPr>
              <a:t>Fifth level</a:t>
            </a:r>
            <a:endParaRPr lang="en-AU" sz="2400" b="0" strike="noStrike" spc="-1">
              <a:solidFill>
                <a:srgbClr val="FFFFFF"/>
              </a:solidFill>
              <a:uFill>
                <a:solidFill>
                  <a:srgbClr val="FFFFFF"/>
                </a:solidFill>
              </a:uFill>
              <a:latin typeface="Century Gothic"/>
            </a:endParaRPr>
          </a:p>
        </p:txBody>
      </p:sp>
      <p:sp>
        <p:nvSpPr>
          <p:cNvPr id="86" name="PlaceHolder 5"/>
          <p:cNvSpPr>
            <a:spLocks noGrp="1"/>
          </p:cNvSpPr>
          <p:nvPr>
            <p:ph type="dt"/>
          </p:nvPr>
        </p:nvSpPr>
        <p:spPr>
          <a:xfrm>
            <a:off x="6363360" y="6356520"/>
            <a:ext cx="2085480" cy="364680"/>
          </a:xfrm>
          <a:prstGeom prst="rect">
            <a:avLst/>
          </a:prstGeom>
        </p:spPr>
        <p:txBody>
          <a:bodyPr rIns="45720" anchor="ctr"/>
          <a:lstStyle/>
          <a:p>
            <a:endParaRPr lang="en-NZ" sz="2400" b="0" strike="noStrike" spc="-1">
              <a:solidFill>
                <a:srgbClr val="000000"/>
              </a:solidFill>
              <a:uFill>
                <a:solidFill>
                  <a:srgbClr val="FFFFFF"/>
                </a:solidFill>
              </a:uFill>
              <a:latin typeface="Times New Roman"/>
            </a:endParaRPr>
          </a:p>
        </p:txBody>
      </p:sp>
      <p:sp>
        <p:nvSpPr>
          <p:cNvPr id="87" name="PlaceHolder 6"/>
          <p:cNvSpPr>
            <a:spLocks noGrp="1"/>
          </p:cNvSpPr>
          <p:nvPr>
            <p:ph type="ftr"/>
          </p:nvPr>
        </p:nvSpPr>
        <p:spPr>
          <a:xfrm>
            <a:off x="659160" y="6356520"/>
            <a:ext cx="2847600" cy="364680"/>
          </a:xfrm>
          <a:prstGeom prst="rect">
            <a:avLst/>
          </a:prstGeom>
        </p:spPr>
        <p:txBody>
          <a:bodyPr lIns="45720" anchor="ctr"/>
          <a:lstStyle/>
          <a:p>
            <a:endParaRPr lang="en-NZ" sz="2400" b="0" strike="noStrike" spc="-1">
              <a:solidFill>
                <a:srgbClr val="000000"/>
              </a:solidFill>
              <a:uFill>
                <a:solidFill>
                  <a:srgbClr val="FFFFFF"/>
                </a:solidFill>
              </a:uFill>
              <a:latin typeface="Times New Roman"/>
            </a:endParaRPr>
          </a:p>
        </p:txBody>
      </p:sp>
      <p:sp>
        <p:nvSpPr>
          <p:cNvPr id="88" name="PlaceHolder 7"/>
          <p:cNvSpPr>
            <a:spLocks noGrp="1"/>
          </p:cNvSpPr>
          <p:nvPr>
            <p:ph type="sldNum"/>
          </p:nvPr>
        </p:nvSpPr>
        <p:spPr>
          <a:xfrm>
            <a:off x="8543160" y="6356520"/>
            <a:ext cx="561600" cy="364680"/>
          </a:xfrm>
          <a:prstGeom prst="rect">
            <a:avLst/>
          </a:prstGeom>
        </p:spPr>
        <p:txBody>
          <a:bodyPr lIns="27360" rIns="45720" anchor="ctr"/>
          <a:lstStyle/>
          <a:p>
            <a:pPr>
              <a:lnSpc>
                <a:spcPct val="100000"/>
              </a:lnSpc>
            </a:pPr>
            <a:fld id="{2620DF0F-9DBB-48BD-9BCF-24F11850A03C}" type="slidenum">
              <a:rPr lang="en-NZ" sz="1200" b="0" strike="noStrike" spc="-1">
                <a:solidFill>
                  <a:srgbClr val="FFFFFF"/>
                </a:solidFill>
                <a:uFill>
                  <a:solidFill>
                    <a:srgbClr val="FFFFFF"/>
                  </a:solidFill>
                </a:uFill>
                <a:latin typeface="Century Gothic"/>
              </a:rPr>
              <a:t>‹#›</a:t>
            </a:fld>
            <a:endParaRPr lang="en-NZ"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4B5064"/>
        </a:solidFill>
        <a:effectLst/>
      </p:bgPr>
    </p:bg>
    <p:spTree>
      <p:nvGrpSpPr>
        <p:cNvPr id="1" name=""/>
        <p:cNvGrpSpPr/>
        <p:nvPr/>
      </p:nvGrpSpPr>
      <p:grpSpPr>
        <a:xfrm>
          <a:off x="0" y="0"/>
          <a:ext cx="0" cy="0"/>
          <a:chOff x="0" y="0"/>
          <a:chExt cx="0" cy="0"/>
        </a:xfrm>
      </p:grpSpPr>
      <p:sp>
        <p:nvSpPr>
          <p:cNvPr id="123" name="CustomShape 1" hidden="1"/>
          <p:cNvSpPr/>
          <p:nvPr/>
        </p:nvSpPr>
        <p:spPr>
          <a:xfrm>
            <a:off x="845784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124" name="CustomShape 2" hidden="1"/>
          <p:cNvSpPr/>
          <p:nvPr/>
        </p:nvSpPr>
        <p:spPr>
          <a:xfrm>
            <a:off x="56916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125" name="PlaceHolder 3"/>
          <p:cNvSpPr>
            <a:spLocks noGrp="1"/>
          </p:cNvSpPr>
          <p:nvPr>
            <p:ph type="title"/>
          </p:nvPr>
        </p:nvSpPr>
        <p:spPr>
          <a:xfrm>
            <a:off x="5907240" y="266760"/>
            <a:ext cx="3007800" cy="2095200"/>
          </a:xfrm>
          <a:prstGeom prst="rect">
            <a:avLst/>
          </a:prstGeom>
        </p:spPr>
        <p:txBody>
          <a:bodyPr anchor="b"/>
          <a:lstStyle/>
          <a:p>
            <a:pPr algn="ctr">
              <a:lnSpc>
                <a:spcPct val="100000"/>
              </a:lnSpc>
            </a:pPr>
            <a:r>
              <a:rPr lang="en-AU" sz="2800" b="0" strike="noStrike" spc="-1">
                <a:solidFill>
                  <a:srgbClr val="C5D1D7"/>
                </a:solidFill>
                <a:uFill>
                  <a:solidFill>
                    <a:srgbClr val="FFFFFF"/>
                  </a:solidFill>
                </a:uFill>
                <a:latin typeface="Palatino Linotype"/>
              </a:rPr>
              <a:t>Click to edit Master title style</a:t>
            </a:r>
            <a:endParaRPr lang="en-AU" sz="5400" b="0" strike="noStrike" spc="-1">
              <a:solidFill>
                <a:srgbClr val="FFFFFF"/>
              </a:solidFill>
              <a:uFill>
                <a:solidFill>
                  <a:srgbClr val="FFFFFF"/>
                </a:solidFill>
              </a:uFill>
              <a:latin typeface="Arial"/>
            </a:endParaRPr>
          </a:p>
        </p:txBody>
      </p:sp>
      <p:sp>
        <p:nvSpPr>
          <p:cNvPr id="126" name="PlaceHolder 4"/>
          <p:cNvSpPr>
            <a:spLocks noGrp="1"/>
          </p:cNvSpPr>
          <p:nvPr>
            <p:ph type="body"/>
          </p:nvPr>
        </p:nvSpPr>
        <p:spPr>
          <a:xfrm>
            <a:off x="719280" y="272880"/>
            <a:ext cx="4995360" cy="5852880"/>
          </a:xfrm>
          <a:prstGeom prst="rect">
            <a:avLst/>
          </a:prstGeom>
        </p:spPr>
        <p:txBody>
          <a:bodyPr/>
          <a:lstStyle/>
          <a:p>
            <a:pPr marL="432000" indent="-324000">
              <a:buClr>
                <a:srgbClr val="000000"/>
              </a:buClr>
              <a:buSzPct val="45000"/>
              <a:buFont typeface="Wingdings" charset="2"/>
              <a:buChar char=""/>
            </a:pPr>
            <a:r>
              <a:rPr lang="en-AU" sz="3200" b="0" strike="noStrike" spc="-1">
                <a:solidFill>
                  <a:srgbClr val="FFFFFF"/>
                </a:solidFill>
                <a:uFill>
                  <a:solidFill>
                    <a:srgbClr val="FFFFFF"/>
                  </a:solidFill>
                </a:uFill>
                <a:latin typeface="Century Gothic"/>
              </a:rPr>
              <a:t>Click to edit the outline text format</a:t>
            </a:r>
          </a:p>
          <a:p>
            <a:pPr marL="864000" lvl="1" indent="-324000">
              <a:buClr>
                <a:srgbClr val="000000"/>
              </a:buClr>
              <a:buSzPct val="75000"/>
              <a:buFont typeface="Symbol" charset="2"/>
              <a:buChar char=""/>
            </a:pPr>
            <a:r>
              <a:rPr lang="en-AU" sz="3200" b="0" strike="noStrike" spc="-1">
                <a:solidFill>
                  <a:srgbClr val="FFFFFF"/>
                </a:solidFill>
                <a:uFill>
                  <a:solidFill>
                    <a:srgbClr val="FFFFFF"/>
                  </a:solidFill>
                </a:uFill>
                <a:latin typeface="Century Gothic"/>
              </a:rPr>
              <a:t>Second Outline Level</a:t>
            </a:r>
          </a:p>
          <a:p>
            <a:pPr marL="1296000" lvl="2" indent="-288000">
              <a:buClr>
                <a:srgbClr val="000000"/>
              </a:buClr>
              <a:buSzPct val="45000"/>
              <a:buFont typeface="Wingdings" charset="2"/>
              <a:buChar char=""/>
            </a:pPr>
            <a:r>
              <a:rPr lang="en-AU" sz="3200" b="0" strike="noStrike" spc="-1">
                <a:solidFill>
                  <a:srgbClr val="FFFFFF"/>
                </a:solidFill>
                <a:uFill>
                  <a:solidFill>
                    <a:srgbClr val="FFFFFF"/>
                  </a:solidFill>
                </a:uFill>
                <a:latin typeface="Century Gothic"/>
              </a:rPr>
              <a:t>Third Outline Level</a:t>
            </a:r>
          </a:p>
          <a:p>
            <a:pPr marL="1728000" lvl="3" indent="-216000">
              <a:buClr>
                <a:srgbClr val="000000"/>
              </a:buClr>
              <a:buSzPct val="75000"/>
              <a:buFont typeface="Symbol" charset="2"/>
              <a:buChar char=""/>
            </a:pPr>
            <a:r>
              <a:rPr lang="en-AU" sz="3200" b="0" strike="noStrike" spc="-1">
                <a:solidFill>
                  <a:srgbClr val="FFFFFF"/>
                </a:solidFill>
                <a:uFill>
                  <a:solidFill>
                    <a:srgbClr val="FFFFFF"/>
                  </a:solidFill>
                </a:uFill>
                <a:latin typeface="Century Gothic"/>
              </a:rPr>
              <a:t>Fourth Outline Level</a:t>
            </a:r>
          </a:p>
          <a:p>
            <a:pPr marL="2160000" lvl="4" indent="-216000">
              <a:buClr>
                <a:srgbClr val="000000"/>
              </a:buClr>
              <a:buSzPct val="45000"/>
              <a:buFont typeface="Wingdings" charset="2"/>
              <a:buChar char=""/>
            </a:pPr>
            <a:r>
              <a:rPr lang="en-AU" sz="3200" b="0" strike="noStrike" spc="-1">
                <a:solidFill>
                  <a:srgbClr val="FFFFFF"/>
                </a:solidFill>
                <a:uFill>
                  <a:solidFill>
                    <a:srgbClr val="FFFFFF"/>
                  </a:solidFill>
                </a:uFill>
                <a:latin typeface="Century Gothic"/>
              </a:rPr>
              <a:t>Fifth Outline Level</a:t>
            </a:r>
          </a:p>
          <a:p>
            <a:pPr marL="2592000" lvl="5" indent="-216000">
              <a:buClr>
                <a:srgbClr val="000000"/>
              </a:buClr>
              <a:buSzPct val="45000"/>
              <a:buFont typeface="Wingdings" charset="2"/>
              <a:buChar char=""/>
            </a:pPr>
            <a:r>
              <a:rPr lang="en-AU" sz="3200" b="0" strike="noStrike" spc="-1">
                <a:solidFill>
                  <a:srgbClr val="FFFFFF"/>
                </a:solidFill>
                <a:uFill>
                  <a:solidFill>
                    <a:srgbClr val="FFFFFF"/>
                  </a:solidFill>
                </a:uFill>
                <a:latin typeface="Century Gothic"/>
              </a:rPr>
              <a:t>Sixth Outline Level</a:t>
            </a:r>
          </a:p>
          <a:p>
            <a:pPr marL="343080" indent="-342720">
              <a:lnSpc>
                <a:spcPct val="100000"/>
              </a:lnSpc>
              <a:buClr>
                <a:srgbClr val="FFFFFF"/>
              </a:buClr>
              <a:buFont typeface="Arial"/>
              <a:buChar char="•"/>
            </a:pPr>
            <a:r>
              <a:rPr lang="en-AU" sz="3200" b="0" strike="noStrike" spc="-1">
                <a:solidFill>
                  <a:srgbClr val="FFFFFF"/>
                </a:solidFill>
                <a:uFill>
                  <a:solidFill>
                    <a:srgbClr val="FFFFFF"/>
                  </a:solidFill>
                </a:uFill>
                <a:latin typeface="Century Gothic"/>
              </a:rPr>
              <a:t>Seventh Outline LevelClick to edit Master text styles</a:t>
            </a:r>
          </a:p>
          <a:p>
            <a:pPr marL="743040" lvl="1" indent="-285480">
              <a:lnSpc>
                <a:spcPct val="100000"/>
              </a:lnSpc>
              <a:buClr>
                <a:srgbClr val="FFFFFF"/>
              </a:buClr>
              <a:buFont typeface="Courier New"/>
              <a:buChar char="o"/>
            </a:pPr>
            <a:r>
              <a:rPr lang="en-AU" sz="2800" b="0" strike="noStrike" spc="-1">
                <a:solidFill>
                  <a:srgbClr val="FFFFFF"/>
                </a:solidFill>
                <a:uFill>
                  <a:solidFill>
                    <a:srgbClr val="FFFFFF"/>
                  </a:solidFill>
                </a:uFill>
                <a:latin typeface="Century Gothic"/>
              </a:rPr>
              <a:t>Second level</a:t>
            </a:r>
            <a:endParaRPr lang="en-AU" sz="3200" b="0" strike="noStrike" spc="-1">
              <a:solidFill>
                <a:srgbClr val="FFFFFF"/>
              </a:solidFill>
              <a:uFill>
                <a:solidFill>
                  <a:srgbClr val="FFFFFF"/>
                </a:solidFill>
              </a:uFill>
              <a:latin typeface="Century Gothic"/>
            </a:endParaRPr>
          </a:p>
          <a:p>
            <a:pPr marL="1143000" lvl="2" indent="-228240">
              <a:lnSpc>
                <a:spcPct val="100000"/>
              </a:lnSpc>
              <a:buClr>
                <a:srgbClr val="FFFFFF"/>
              </a:buClr>
              <a:buFont typeface="Arial"/>
              <a:buChar char="•"/>
            </a:pPr>
            <a:r>
              <a:rPr lang="en-AU" sz="2400" b="0" strike="noStrike" spc="-1">
                <a:solidFill>
                  <a:srgbClr val="FFFFFF"/>
                </a:solidFill>
                <a:uFill>
                  <a:solidFill>
                    <a:srgbClr val="FFFFFF"/>
                  </a:solidFill>
                </a:uFill>
                <a:latin typeface="Century Gothic"/>
              </a:rPr>
              <a:t>Third level</a:t>
            </a:r>
            <a:endParaRPr lang="en-AU" sz="3200" b="0" strike="noStrike" spc="-1">
              <a:solidFill>
                <a:srgbClr val="FFFFFF"/>
              </a:solidFill>
              <a:uFill>
                <a:solidFill>
                  <a:srgbClr val="FFFFFF"/>
                </a:solidFill>
              </a:uFill>
              <a:latin typeface="Century Gothic"/>
            </a:endParaRPr>
          </a:p>
          <a:p>
            <a:pPr marL="1600200" lvl="3" indent="-228240">
              <a:lnSpc>
                <a:spcPct val="100000"/>
              </a:lnSpc>
              <a:buClr>
                <a:srgbClr val="FFFFFF"/>
              </a:buClr>
              <a:buFont typeface="Courier New"/>
              <a:buChar char="o"/>
            </a:pPr>
            <a:r>
              <a:rPr lang="en-AU" sz="2000" b="0" strike="noStrike" spc="-1">
                <a:solidFill>
                  <a:srgbClr val="FFFFFF"/>
                </a:solidFill>
                <a:uFill>
                  <a:solidFill>
                    <a:srgbClr val="FFFFFF"/>
                  </a:solidFill>
                </a:uFill>
                <a:latin typeface="Century Gothic"/>
              </a:rPr>
              <a:t>Fourth level</a:t>
            </a:r>
            <a:endParaRPr lang="en-AU" sz="3200" b="0" strike="noStrike" spc="-1">
              <a:solidFill>
                <a:srgbClr val="FFFFFF"/>
              </a:solidFill>
              <a:uFill>
                <a:solidFill>
                  <a:srgbClr val="FFFFFF"/>
                </a:solidFill>
              </a:uFill>
              <a:latin typeface="Century Gothic"/>
            </a:endParaRPr>
          </a:p>
          <a:p>
            <a:pPr marL="2057400" lvl="4" indent="-228240">
              <a:lnSpc>
                <a:spcPct val="100000"/>
              </a:lnSpc>
              <a:buClr>
                <a:srgbClr val="FFFFFF"/>
              </a:buClr>
              <a:buFont typeface="Arial"/>
              <a:buChar char="•"/>
            </a:pPr>
            <a:r>
              <a:rPr lang="en-AU" sz="2000" b="0" strike="noStrike" spc="-1">
                <a:solidFill>
                  <a:srgbClr val="FFFFFF"/>
                </a:solidFill>
                <a:uFill>
                  <a:solidFill>
                    <a:srgbClr val="FFFFFF"/>
                  </a:solidFill>
                </a:uFill>
                <a:latin typeface="Century Gothic"/>
              </a:rPr>
              <a:t>Fifth level</a:t>
            </a:r>
            <a:endParaRPr lang="en-AU" sz="3200" b="0" strike="noStrike" spc="-1">
              <a:solidFill>
                <a:srgbClr val="FFFFFF"/>
              </a:solidFill>
              <a:uFill>
                <a:solidFill>
                  <a:srgbClr val="FFFFFF"/>
                </a:solidFill>
              </a:uFill>
              <a:latin typeface="Century Gothic"/>
            </a:endParaRPr>
          </a:p>
        </p:txBody>
      </p:sp>
      <p:sp>
        <p:nvSpPr>
          <p:cNvPr id="127" name="PlaceHolder 5"/>
          <p:cNvSpPr>
            <a:spLocks noGrp="1"/>
          </p:cNvSpPr>
          <p:nvPr>
            <p:ph type="body"/>
          </p:nvPr>
        </p:nvSpPr>
        <p:spPr>
          <a:xfrm>
            <a:off x="5907240" y="2438280"/>
            <a:ext cx="3007800" cy="3687480"/>
          </a:xfrm>
          <a:prstGeom prst="rect">
            <a:avLst/>
          </a:prstGeom>
        </p:spPr>
        <p:txBody>
          <a:bodyPr/>
          <a:lstStyle/>
          <a:p>
            <a:pPr marL="432000" indent="-324000">
              <a:buClr>
                <a:srgbClr val="000000"/>
              </a:buClr>
              <a:buSzPct val="45000"/>
              <a:buFont typeface="Wingdings" charset="2"/>
              <a:buChar char=""/>
            </a:pPr>
            <a:r>
              <a:rPr lang="en-AU" sz="1600" b="0" strike="noStrike" spc="-1">
                <a:solidFill>
                  <a:srgbClr val="FFFFFF"/>
                </a:solidFill>
                <a:uFill>
                  <a:solidFill>
                    <a:srgbClr val="FFFFFF"/>
                  </a:solidFill>
                </a:uFill>
                <a:latin typeface="Century Gothic"/>
              </a:rPr>
              <a:t>Click to edit the outline text format</a:t>
            </a:r>
          </a:p>
          <a:p>
            <a:pPr marL="864000" lvl="1" indent="-324000">
              <a:buClr>
                <a:srgbClr val="000000"/>
              </a:buClr>
              <a:buSzPct val="75000"/>
              <a:buFont typeface="Symbol" charset="2"/>
              <a:buChar char=""/>
            </a:pPr>
            <a:r>
              <a:rPr lang="en-AU" sz="1600" b="0" strike="noStrike" spc="-1">
                <a:solidFill>
                  <a:srgbClr val="FFFFFF"/>
                </a:solidFill>
                <a:uFill>
                  <a:solidFill>
                    <a:srgbClr val="FFFFFF"/>
                  </a:solidFill>
                </a:uFill>
                <a:latin typeface="Century Gothic"/>
              </a:rPr>
              <a:t>Second Outline Level</a:t>
            </a:r>
          </a:p>
          <a:p>
            <a:pPr marL="1296000" lvl="2" indent="-288000">
              <a:buClr>
                <a:srgbClr val="000000"/>
              </a:buClr>
              <a:buSzPct val="45000"/>
              <a:buFont typeface="Wingdings" charset="2"/>
              <a:buChar char=""/>
            </a:pPr>
            <a:r>
              <a:rPr lang="en-AU" sz="1600" b="0" strike="noStrike" spc="-1">
                <a:solidFill>
                  <a:srgbClr val="FFFFFF"/>
                </a:solidFill>
                <a:uFill>
                  <a:solidFill>
                    <a:srgbClr val="FFFFFF"/>
                  </a:solidFill>
                </a:uFill>
                <a:latin typeface="Century Gothic"/>
              </a:rPr>
              <a:t>Third Outline Level</a:t>
            </a:r>
          </a:p>
          <a:p>
            <a:pPr marL="1728000" lvl="3" indent="-216000">
              <a:buClr>
                <a:srgbClr val="000000"/>
              </a:buClr>
              <a:buSzPct val="75000"/>
              <a:buFont typeface="Symbol" charset="2"/>
              <a:buChar char=""/>
            </a:pPr>
            <a:r>
              <a:rPr lang="en-AU" sz="1600" b="0" strike="noStrike" spc="-1">
                <a:solidFill>
                  <a:srgbClr val="FFFFFF"/>
                </a:solidFill>
                <a:uFill>
                  <a:solidFill>
                    <a:srgbClr val="FFFFFF"/>
                  </a:solidFill>
                </a:uFill>
                <a:latin typeface="Century Gothic"/>
              </a:rPr>
              <a:t>Fourth Outline Level</a:t>
            </a:r>
          </a:p>
          <a:p>
            <a:pPr marL="2160000" lvl="4" indent="-216000">
              <a:buClr>
                <a:srgbClr val="000000"/>
              </a:buClr>
              <a:buSzPct val="45000"/>
              <a:buFont typeface="Wingdings" charset="2"/>
              <a:buChar char=""/>
            </a:pPr>
            <a:r>
              <a:rPr lang="en-AU" sz="1600" b="0" strike="noStrike" spc="-1">
                <a:solidFill>
                  <a:srgbClr val="FFFFFF"/>
                </a:solidFill>
                <a:uFill>
                  <a:solidFill>
                    <a:srgbClr val="FFFFFF"/>
                  </a:solidFill>
                </a:uFill>
                <a:latin typeface="Century Gothic"/>
              </a:rPr>
              <a:t>Fifth Outline Level</a:t>
            </a:r>
          </a:p>
          <a:p>
            <a:pPr marL="2592000" lvl="5" indent="-216000">
              <a:buClr>
                <a:srgbClr val="000000"/>
              </a:buClr>
              <a:buSzPct val="45000"/>
              <a:buFont typeface="Wingdings" charset="2"/>
              <a:buChar char=""/>
            </a:pPr>
            <a:r>
              <a:rPr lang="en-AU" sz="1600" b="0" strike="noStrike" spc="-1">
                <a:solidFill>
                  <a:srgbClr val="FFFFFF"/>
                </a:solidFill>
                <a:uFill>
                  <a:solidFill>
                    <a:srgbClr val="FFFFFF"/>
                  </a:solidFill>
                </a:uFill>
                <a:latin typeface="Century Gothic"/>
              </a:rPr>
              <a:t>Sixth Outline Level</a:t>
            </a:r>
          </a:p>
          <a:p>
            <a:pPr algn="ctr">
              <a:lnSpc>
                <a:spcPct val="100000"/>
              </a:lnSpc>
            </a:pPr>
            <a:r>
              <a:rPr lang="en-AU" sz="1600" b="0" strike="noStrike" spc="-1">
                <a:solidFill>
                  <a:srgbClr val="FFFFFF"/>
                </a:solidFill>
                <a:uFill>
                  <a:solidFill>
                    <a:srgbClr val="FFFFFF"/>
                  </a:solidFill>
                </a:uFill>
                <a:latin typeface="Century Gothic"/>
              </a:rPr>
              <a:t>Seventh Outline LevelClick to edit Master text styles</a:t>
            </a:r>
          </a:p>
        </p:txBody>
      </p:sp>
      <p:sp>
        <p:nvSpPr>
          <p:cNvPr id="128" name="PlaceHolder 6"/>
          <p:cNvSpPr>
            <a:spLocks noGrp="1"/>
          </p:cNvSpPr>
          <p:nvPr>
            <p:ph type="dt"/>
          </p:nvPr>
        </p:nvSpPr>
        <p:spPr>
          <a:xfrm>
            <a:off x="6363360" y="6356520"/>
            <a:ext cx="2085480" cy="364680"/>
          </a:xfrm>
          <a:prstGeom prst="rect">
            <a:avLst/>
          </a:prstGeom>
        </p:spPr>
        <p:txBody>
          <a:bodyPr rIns="45720" anchor="ctr"/>
          <a:lstStyle/>
          <a:p>
            <a:endParaRPr lang="en-NZ" sz="2400" b="0" strike="noStrike" spc="-1">
              <a:solidFill>
                <a:srgbClr val="000000"/>
              </a:solidFill>
              <a:uFill>
                <a:solidFill>
                  <a:srgbClr val="FFFFFF"/>
                </a:solidFill>
              </a:uFill>
              <a:latin typeface="Times New Roman"/>
            </a:endParaRPr>
          </a:p>
        </p:txBody>
      </p:sp>
      <p:sp>
        <p:nvSpPr>
          <p:cNvPr id="129" name="PlaceHolder 7"/>
          <p:cNvSpPr>
            <a:spLocks noGrp="1"/>
          </p:cNvSpPr>
          <p:nvPr>
            <p:ph type="ftr"/>
          </p:nvPr>
        </p:nvSpPr>
        <p:spPr>
          <a:xfrm>
            <a:off x="659160" y="6356520"/>
            <a:ext cx="2847600" cy="364680"/>
          </a:xfrm>
          <a:prstGeom prst="rect">
            <a:avLst/>
          </a:prstGeom>
        </p:spPr>
        <p:txBody>
          <a:bodyPr lIns="45720" anchor="ctr"/>
          <a:lstStyle/>
          <a:p>
            <a:endParaRPr lang="en-NZ" sz="2400" b="0" strike="noStrike" spc="-1">
              <a:solidFill>
                <a:srgbClr val="000000"/>
              </a:solidFill>
              <a:uFill>
                <a:solidFill>
                  <a:srgbClr val="FFFFFF"/>
                </a:solidFill>
              </a:uFill>
              <a:latin typeface="Times New Roman"/>
            </a:endParaRPr>
          </a:p>
        </p:txBody>
      </p:sp>
      <p:sp>
        <p:nvSpPr>
          <p:cNvPr id="130" name="PlaceHolder 8"/>
          <p:cNvSpPr>
            <a:spLocks noGrp="1"/>
          </p:cNvSpPr>
          <p:nvPr>
            <p:ph type="sldNum"/>
          </p:nvPr>
        </p:nvSpPr>
        <p:spPr>
          <a:xfrm>
            <a:off x="8543160" y="6356520"/>
            <a:ext cx="561600" cy="364680"/>
          </a:xfrm>
          <a:prstGeom prst="rect">
            <a:avLst/>
          </a:prstGeom>
        </p:spPr>
        <p:txBody>
          <a:bodyPr lIns="27360" rIns="45720" anchor="ctr"/>
          <a:lstStyle/>
          <a:p>
            <a:pPr>
              <a:lnSpc>
                <a:spcPct val="100000"/>
              </a:lnSpc>
            </a:pPr>
            <a:fld id="{C6550B1D-4F6B-4E21-9945-EED70CAE1A19}" type="slidenum">
              <a:rPr lang="en-NZ" sz="1200" b="0" strike="noStrike" spc="-1">
                <a:solidFill>
                  <a:srgbClr val="FFFFFF"/>
                </a:solidFill>
                <a:uFill>
                  <a:solidFill>
                    <a:srgbClr val="FFFFFF"/>
                  </a:solidFill>
                </a:uFill>
                <a:latin typeface="Century Gothic"/>
              </a:rPr>
              <a:t>‹#›</a:t>
            </a:fld>
            <a:endParaRPr lang="en-NZ"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4B5064"/>
        </a:solidFill>
        <a:effectLst/>
      </p:bgPr>
    </p:bg>
    <p:spTree>
      <p:nvGrpSpPr>
        <p:cNvPr id="1" name=""/>
        <p:cNvGrpSpPr/>
        <p:nvPr/>
      </p:nvGrpSpPr>
      <p:grpSpPr>
        <a:xfrm>
          <a:off x="0" y="0"/>
          <a:ext cx="0" cy="0"/>
          <a:chOff x="0" y="0"/>
          <a:chExt cx="0" cy="0"/>
        </a:xfrm>
      </p:grpSpPr>
      <p:sp>
        <p:nvSpPr>
          <p:cNvPr id="165" name="CustomShape 1" hidden="1"/>
          <p:cNvSpPr/>
          <p:nvPr/>
        </p:nvSpPr>
        <p:spPr>
          <a:xfrm>
            <a:off x="845784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166" name="CustomShape 2" hidden="1"/>
          <p:cNvSpPr/>
          <p:nvPr/>
        </p:nvSpPr>
        <p:spPr>
          <a:xfrm>
            <a:off x="56916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167" name="PlaceHolder 3"/>
          <p:cNvSpPr>
            <a:spLocks noGrp="1"/>
          </p:cNvSpPr>
          <p:nvPr>
            <p:ph type="title"/>
          </p:nvPr>
        </p:nvSpPr>
        <p:spPr>
          <a:xfrm>
            <a:off x="900000" y="3442320"/>
            <a:ext cx="7345080" cy="1532520"/>
          </a:xfrm>
          <a:prstGeom prst="rect">
            <a:avLst/>
          </a:prstGeom>
        </p:spPr>
        <p:txBody>
          <a:bodyPr anchor="b"/>
          <a:lstStyle/>
          <a:p>
            <a:pPr algn="ctr">
              <a:lnSpc>
                <a:spcPct val="100000"/>
              </a:lnSpc>
            </a:pPr>
            <a:r>
              <a:rPr lang="en-AU" sz="5400" b="0" strike="noStrike" spc="-1">
                <a:solidFill>
                  <a:srgbClr val="C5D1D7"/>
                </a:solidFill>
                <a:uFill>
                  <a:solidFill>
                    <a:srgbClr val="FFFFFF"/>
                  </a:solidFill>
                </a:uFill>
                <a:latin typeface="Palatino Linotype"/>
              </a:rPr>
              <a:t>Click to edit Master title style</a:t>
            </a:r>
            <a:endParaRPr lang="en-AU" sz="5400" b="0" strike="noStrike" spc="-1">
              <a:solidFill>
                <a:srgbClr val="FFFFFF"/>
              </a:solidFill>
              <a:uFill>
                <a:solidFill>
                  <a:srgbClr val="FFFFFF"/>
                </a:solidFill>
              </a:uFill>
              <a:latin typeface="Arial"/>
            </a:endParaRPr>
          </a:p>
        </p:txBody>
      </p:sp>
      <p:sp>
        <p:nvSpPr>
          <p:cNvPr id="168" name="PlaceHolder 4"/>
          <p:cNvSpPr>
            <a:spLocks noGrp="1"/>
          </p:cNvSpPr>
          <p:nvPr>
            <p:ph type="dt"/>
          </p:nvPr>
        </p:nvSpPr>
        <p:spPr>
          <a:xfrm>
            <a:off x="569160" y="6122880"/>
            <a:ext cx="2133360" cy="258840"/>
          </a:xfrm>
          <a:prstGeom prst="rect">
            <a:avLst/>
          </a:prstGeom>
        </p:spPr>
        <p:txBody>
          <a:bodyPr rIns="45720" anchor="ctr"/>
          <a:lstStyle/>
          <a:p>
            <a:endParaRPr lang="en-NZ" sz="2400" b="0" strike="noStrike" spc="-1">
              <a:solidFill>
                <a:srgbClr val="000000"/>
              </a:solidFill>
              <a:uFill>
                <a:solidFill>
                  <a:srgbClr val="FFFFFF"/>
                </a:solidFill>
              </a:uFill>
              <a:latin typeface="Times New Roman"/>
            </a:endParaRPr>
          </a:p>
        </p:txBody>
      </p:sp>
      <p:sp>
        <p:nvSpPr>
          <p:cNvPr id="169" name="PlaceHolder 5"/>
          <p:cNvSpPr>
            <a:spLocks noGrp="1"/>
          </p:cNvSpPr>
          <p:nvPr>
            <p:ph type="ftr"/>
          </p:nvPr>
        </p:nvSpPr>
        <p:spPr>
          <a:xfrm>
            <a:off x="5638680" y="6124320"/>
            <a:ext cx="2895120" cy="257400"/>
          </a:xfrm>
          <a:prstGeom prst="rect">
            <a:avLst/>
          </a:prstGeom>
        </p:spPr>
        <p:txBody>
          <a:bodyPr lIns="45720" anchor="ctr"/>
          <a:lstStyle/>
          <a:p>
            <a:endParaRPr lang="en-NZ" sz="2400" b="0" strike="noStrike" spc="-1">
              <a:solidFill>
                <a:srgbClr val="000000"/>
              </a:solidFill>
              <a:uFill>
                <a:solidFill>
                  <a:srgbClr val="FFFFFF"/>
                </a:solidFill>
              </a:uFill>
              <a:latin typeface="Times New Roman"/>
            </a:endParaRPr>
          </a:p>
        </p:txBody>
      </p:sp>
      <p:sp>
        <p:nvSpPr>
          <p:cNvPr id="170" name="PlaceHolder 6"/>
          <p:cNvSpPr>
            <a:spLocks noGrp="1"/>
          </p:cNvSpPr>
          <p:nvPr>
            <p:ph type="body"/>
          </p:nvPr>
        </p:nvSpPr>
        <p:spPr>
          <a:xfrm>
            <a:off x="636480" y="533520"/>
            <a:ext cx="7836120" cy="2828520"/>
          </a:xfrm>
          <a:prstGeom prst="rect">
            <a:avLst/>
          </a:prstGeom>
        </p:spPr>
        <p:txBody>
          <a:bodyPr lIns="90000" tIns="45000" rIns="90000" bIns="45000" anchor="ctr"/>
          <a:lstStyle/>
          <a:p>
            <a:pPr marL="432000" indent="-324000">
              <a:buClr>
                <a:srgbClr val="000000"/>
              </a:buClr>
              <a:buSzPct val="45000"/>
              <a:buFont typeface="Wingdings" charset="2"/>
              <a:buChar char=""/>
            </a:pPr>
            <a:r>
              <a:rPr lang="en-AU" sz="2000" b="0" strike="noStrike" spc="-1">
                <a:solidFill>
                  <a:srgbClr val="FFFFFF"/>
                </a:solidFill>
                <a:uFill>
                  <a:solidFill>
                    <a:srgbClr val="FFFFFF"/>
                  </a:solidFill>
                </a:uFill>
                <a:latin typeface="Palatino Linotype"/>
              </a:rPr>
              <a:t>Click to edit the outline text format</a:t>
            </a:r>
            <a:endParaRPr lang="en-AU" sz="2000" b="0" strike="noStrike" spc="-1">
              <a:solidFill>
                <a:srgbClr val="FFFFFF"/>
              </a:solidFill>
              <a:uFill>
                <a:solidFill>
                  <a:srgbClr val="FFFFFF"/>
                </a:solidFill>
              </a:uFill>
              <a:latin typeface="Century Gothic"/>
            </a:endParaRPr>
          </a:p>
          <a:p>
            <a:pPr marL="864000" lvl="1" indent="-324000">
              <a:buClr>
                <a:srgbClr val="000000"/>
              </a:buClr>
              <a:buSzPct val="75000"/>
              <a:buFont typeface="Symbol" charset="2"/>
              <a:buChar char=""/>
            </a:pPr>
            <a:r>
              <a:rPr lang="en-AU" sz="2000" b="0" strike="noStrike" spc="-1">
                <a:solidFill>
                  <a:srgbClr val="FFFFFF"/>
                </a:solidFill>
                <a:uFill>
                  <a:solidFill>
                    <a:srgbClr val="FFFFFF"/>
                  </a:solidFill>
                </a:uFill>
                <a:latin typeface="Palatino Linotype"/>
              </a:rPr>
              <a:t>Second Outline Level</a:t>
            </a:r>
            <a:endParaRPr lang="en-AU" sz="2000" b="0" strike="noStrike" spc="-1">
              <a:solidFill>
                <a:srgbClr val="FFFFFF"/>
              </a:solidFill>
              <a:uFill>
                <a:solidFill>
                  <a:srgbClr val="FFFFFF"/>
                </a:solidFill>
              </a:uFill>
              <a:latin typeface="Century Gothic"/>
            </a:endParaRPr>
          </a:p>
          <a:p>
            <a:pPr marL="1296000" lvl="2" indent="-288000">
              <a:buClr>
                <a:srgbClr val="000000"/>
              </a:buClr>
              <a:buSzPct val="45000"/>
              <a:buFont typeface="Wingdings" charset="2"/>
              <a:buChar char=""/>
            </a:pPr>
            <a:r>
              <a:rPr lang="en-AU" sz="2000" b="0" strike="noStrike" spc="-1">
                <a:solidFill>
                  <a:srgbClr val="FFFFFF"/>
                </a:solidFill>
                <a:uFill>
                  <a:solidFill>
                    <a:srgbClr val="FFFFFF"/>
                  </a:solidFill>
                </a:uFill>
                <a:latin typeface="Palatino Linotype"/>
              </a:rPr>
              <a:t>Third Outline Level</a:t>
            </a:r>
            <a:endParaRPr lang="en-AU" sz="2000" b="0" strike="noStrike" spc="-1">
              <a:solidFill>
                <a:srgbClr val="FFFFFF"/>
              </a:solidFill>
              <a:uFill>
                <a:solidFill>
                  <a:srgbClr val="FFFFFF"/>
                </a:solidFill>
              </a:uFill>
              <a:latin typeface="Century Gothic"/>
            </a:endParaRPr>
          </a:p>
          <a:p>
            <a:pPr marL="1728000" lvl="3" indent="-216000">
              <a:buClr>
                <a:srgbClr val="000000"/>
              </a:buClr>
              <a:buSzPct val="75000"/>
              <a:buFont typeface="Symbol" charset="2"/>
              <a:buChar char=""/>
            </a:pPr>
            <a:r>
              <a:rPr lang="en-AU" sz="2000" b="0" strike="noStrike" spc="-1">
                <a:solidFill>
                  <a:srgbClr val="FFFFFF"/>
                </a:solidFill>
                <a:uFill>
                  <a:solidFill>
                    <a:srgbClr val="FFFFFF"/>
                  </a:solidFill>
                </a:uFill>
                <a:latin typeface="Palatino Linotype"/>
              </a:rPr>
              <a:t>Fourth Outline Level</a:t>
            </a:r>
            <a:endParaRPr lang="en-AU" sz="2000" b="0" strike="noStrike" spc="-1">
              <a:solidFill>
                <a:srgbClr val="FFFFFF"/>
              </a:solidFill>
              <a:uFill>
                <a:solidFill>
                  <a:srgbClr val="FFFFFF"/>
                </a:solidFill>
              </a:uFill>
              <a:latin typeface="Century Gothic"/>
            </a:endParaRPr>
          </a:p>
          <a:p>
            <a:pPr marL="2160000" lvl="4" indent="-216000">
              <a:buClr>
                <a:srgbClr val="000000"/>
              </a:buClr>
              <a:buSzPct val="45000"/>
              <a:buFont typeface="Wingdings" charset="2"/>
              <a:buChar char=""/>
            </a:pPr>
            <a:r>
              <a:rPr lang="en-AU" sz="2000" b="0" strike="noStrike" spc="-1">
                <a:solidFill>
                  <a:srgbClr val="FFFFFF"/>
                </a:solidFill>
                <a:uFill>
                  <a:solidFill>
                    <a:srgbClr val="FFFFFF"/>
                  </a:solidFill>
                </a:uFill>
                <a:latin typeface="Palatino Linotype"/>
              </a:rPr>
              <a:t>Fifth Outline Level</a:t>
            </a:r>
            <a:endParaRPr lang="en-AU" sz="2000" b="0" strike="noStrike" spc="-1">
              <a:solidFill>
                <a:srgbClr val="FFFFFF"/>
              </a:solidFill>
              <a:uFill>
                <a:solidFill>
                  <a:srgbClr val="FFFFFF"/>
                </a:solidFill>
              </a:uFill>
              <a:latin typeface="Century Gothic"/>
            </a:endParaRPr>
          </a:p>
          <a:p>
            <a:pPr marL="2592000" lvl="5" indent="-216000">
              <a:buClr>
                <a:srgbClr val="000000"/>
              </a:buClr>
              <a:buSzPct val="45000"/>
              <a:buFont typeface="Wingdings" charset="2"/>
              <a:buChar char=""/>
            </a:pPr>
            <a:r>
              <a:rPr lang="en-AU" sz="2000" b="0" strike="noStrike" spc="-1">
                <a:solidFill>
                  <a:srgbClr val="FFFFFF"/>
                </a:solidFill>
                <a:uFill>
                  <a:solidFill>
                    <a:srgbClr val="FFFFFF"/>
                  </a:solidFill>
                </a:uFill>
                <a:latin typeface="Palatino Linotype"/>
              </a:rPr>
              <a:t>Sixth Outline Level</a:t>
            </a:r>
            <a:endParaRPr lang="en-AU" sz="2000" b="0" strike="noStrike" spc="-1">
              <a:solidFill>
                <a:srgbClr val="FFFFFF"/>
              </a:solidFill>
              <a:uFill>
                <a:solidFill>
                  <a:srgbClr val="FFFFFF"/>
                </a:solidFill>
              </a:uFill>
              <a:latin typeface="Century Gothic"/>
            </a:endParaRPr>
          </a:p>
          <a:p>
            <a:pPr>
              <a:lnSpc>
                <a:spcPct val="100000"/>
              </a:lnSpc>
            </a:pPr>
            <a:r>
              <a:rPr lang="en-AU" sz="2000" b="0" strike="noStrike" spc="-1">
                <a:solidFill>
                  <a:srgbClr val="FFFFFF"/>
                </a:solidFill>
                <a:uFill>
                  <a:solidFill>
                    <a:srgbClr val="FFFFFF"/>
                  </a:solidFill>
                </a:uFill>
                <a:latin typeface="Palatino Linotype"/>
              </a:rPr>
              <a:t>Seventh Outline LevelDrag picture to placeholder or click icon to add</a:t>
            </a:r>
            <a:endParaRPr lang="en-AU" sz="2000" b="0" strike="noStrike" spc="-1">
              <a:solidFill>
                <a:srgbClr val="FFFFFF"/>
              </a:solidFill>
              <a:uFill>
                <a:solidFill>
                  <a:srgbClr val="FFFFFF"/>
                </a:solidFill>
              </a:uFill>
              <a:latin typeface="Century Gothic"/>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4B5064"/>
        </a:solidFill>
        <a:effectLst/>
      </p:bgPr>
    </p:bg>
    <p:spTree>
      <p:nvGrpSpPr>
        <p:cNvPr id="1" name=""/>
        <p:cNvGrpSpPr/>
        <p:nvPr/>
      </p:nvGrpSpPr>
      <p:grpSpPr>
        <a:xfrm>
          <a:off x="0" y="0"/>
          <a:ext cx="0" cy="0"/>
          <a:chOff x="0" y="0"/>
          <a:chExt cx="0" cy="0"/>
        </a:xfrm>
      </p:grpSpPr>
      <p:sp>
        <p:nvSpPr>
          <p:cNvPr id="205" name="CustomShape 1" hidden="1"/>
          <p:cNvSpPr/>
          <p:nvPr/>
        </p:nvSpPr>
        <p:spPr>
          <a:xfrm>
            <a:off x="845784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206" name="CustomShape 2" hidden="1"/>
          <p:cNvSpPr/>
          <p:nvPr/>
        </p:nvSpPr>
        <p:spPr>
          <a:xfrm>
            <a:off x="569160" y="6499440"/>
            <a:ext cx="84240" cy="84240"/>
          </a:xfrm>
          <a:prstGeom prst="ellipse">
            <a:avLst/>
          </a:prstGeom>
          <a:solidFill>
            <a:schemeClr val="tx1">
              <a:lumMod val="50000"/>
              <a:lumOff val="50000"/>
            </a:schemeClr>
          </a:solidFill>
          <a:ln w="12600">
            <a:noFill/>
          </a:ln>
        </p:spPr>
        <p:style>
          <a:lnRef idx="2">
            <a:schemeClr val="accent1">
              <a:shade val="50000"/>
            </a:schemeClr>
          </a:lnRef>
          <a:fillRef idx="1">
            <a:schemeClr val="accent1"/>
          </a:fillRef>
          <a:effectRef idx="0">
            <a:schemeClr val="accent1"/>
          </a:effectRef>
          <a:fontRef idx="minor"/>
        </p:style>
      </p:sp>
      <p:sp>
        <p:nvSpPr>
          <p:cNvPr id="207" name="PlaceHolder 3"/>
          <p:cNvSpPr>
            <a:spLocks noGrp="1"/>
          </p:cNvSpPr>
          <p:nvPr>
            <p:ph type="title"/>
          </p:nvPr>
        </p:nvSpPr>
        <p:spPr>
          <a:xfrm>
            <a:off x="457200" y="0"/>
            <a:ext cx="8229240" cy="1599840"/>
          </a:xfrm>
          <a:prstGeom prst="rect">
            <a:avLst/>
          </a:prstGeom>
        </p:spPr>
        <p:txBody>
          <a:bodyPr anchor="b"/>
          <a:lstStyle/>
          <a:p>
            <a:pPr algn="ctr">
              <a:lnSpc>
                <a:spcPct val="100000"/>
              </a:lnSpc>
            </a:pPr>
            <a:r>
              <a:rPr lang="en-AU" sz="5400" b="0" strike="noStrike" spc="-1">
                <a:solidFill>
                  <a:srgbClr val="C5D1D7"/>
                </a:solidFill>
                <a:uFill>
                  <a:solidFill>
                    <a:srgbClr val="FFFFFF"/>
                  </a:solidFill>
                </a:uFill>
                <a:latin typeface="Palatino Linotype"/>
              </a:rPr>
              <a:t>Click to edit Master title style</a:t>
            </a:r>
            <a:endParaRPr lang="en-AU" sz="5400" b="0" strike="noStrike" spc="-1">
              <a:solidFill>
                <a:srgbClr val="FFFFFF"/>
              </a:solidFill>
              <a:uFill>
                <a:solidFill>
                  <a:srgbClr val="FFFFFF"/>
                </a:solidFill>
              </a:uFill>
              <a:latin typeface="Arial"/>
            </a:endParaRPr>
          </a:p>
        </p:txBody>
      </p:sp>
      <p:sp>
        <p:nvSpPr>
          <p:cNvPr id="208" name="PlaceHolder 4"/>
          <p:cNvSpPr>
            <a:spLocks noGrp="1"/>
          </p:cNvSpPr>
          <p:nvPr>
            <p:ph type="body"/>
          </p:nvPr>
        </p:nvSpPr>
        <p:spPr>
          <a:xfrm>
            <a:off x="457200" y="1600200"/>
            <a:ext cx="4039920" cy="609120"/>
          </a:xfrm>
          <a:prstGeom prst="rect">
            <a:avLst/>
          </a:prstGeom>
        </p:spPr>
        <p:txBody>
          <a:bodyPr anchor="b"/>
          <a:lstStyle/>
          <a:p>
            <a:pPr marL="432000" indent="-324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Click to edit the outline text format</a:t>
            </a:r>
          </a:p>
          <a:p>
            <a:pPr marL="864000" lvl="1" indent="-324000">
              <a:buClr>
                <a:srgbClr val="000000"/>
              </a:buClr>
              <a:buSzPct val="75000"/>
              <a:buFont typeface="Symbol" charset="2"/>
              <a:buChar char=""/>
            </a:pPr>
            <a:r>
              <a:rPr lang="en-AU" sz="2400" b="0" strike="noStrike" spc="-1">
                <a:solidFill>
                  <a:srgbClr val="FFFFFF"/>
                </a:solidFill>
                <a:uFill>
                  <a:solidFill>
                    <a:srgbClr val="FFFFFF"/>
                  </a:solidFill>
                </a:uFill>
                <a:latin typeface="Century Gothic"/>
              </a:rPr>
              <a:t>Second Outline Level</a:t>
            </a:r>
          </a:p>
          <a:p>
            <a:pPr marL="1296000" lvl="2" indent="-288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Third Outline Level</a:t>
            </a:r>
          </a:p>
          <a:p>
            <a:pPr marL="1728000" lvl="3" indent="-216000">
              <a:buClr>
                <a:srgbClr val="000000"/>
              </a:buClr>
              <a:buSzPct val="75000"/>
              <a:buFont typeface="Symbol" charset="2"/>
              <a:buChar char=""/>
            </a:pPr>
            <a:r>
              <a:rPr lang="en-AU" sz="2400" b="0" strike="noStrike" spc="-1">
                <a:solidFill>
                  <a:srgbClr val="FFFFFF"/>
                </a:solidFill>
                <a:uFill>
                  <a:solidFill>
                    <a:srgbClr val="FFFFFF"/>
                  </a:solidFill>
                </a:uFill>
                <a:latin typeface="Century Gothic"/>
              </a:rPr>
              <a:t>Fourth Outline Level</a:t>
            </a:r>
          </a:p>
          <a:p>
            <a:pPr marL="2160000" lvl="4" indent="-216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Fifth Outline Level</a:t>
            </a:r>
          </a:p>
          <a:p>
            <a:pPr marL="2592000" lvl="5" indent="-216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Sixth Outline Level</a:t>
            </a:r>
          </a:p>
          <a:p>
            <a:pPr algn="ctr">
              <a:lnSpc>
                <a:spcPct val="100000"/>
              </a:lnSpc>
            </a:pPr>
            <a:r>
              <a:rPr lang="en-AU" sz="2400" b="0" strike="noStrike" spc="-1">
                <a:solidFill>
                  <a:srgbClr val="FFFFFF"/>
                </a:solidFill>
                <a:uFill>
                  <a:solidFill>
                    <a:srgbClr val="FFFFFF"/>
                  </a:solidFill>
                </a:uFill>
                <a:latin typeface="Century Gothic"/>
              </a:rPr>
              <a:t>Seventh Outline LevelClick to edit Master text styles</a:t>
            </a:r>
          </a:p>
        </p:txBody>
      </p:sp>
      <p:sp>
        <p:nvSpPr>
          <p:cNvPr id="209" name="PlaceHolder 5"/>
          <p:cNvSpPr>
            <a:spLocks noGrp="1"/>
          </p:cNvSpPr>
          <p:nvPr>
            <p:ph type="body"/>
          </p:nvPr>
        </p:nvSpPr>
        <p:spPr>
          <a:xfrm>
            <a:off x="4648320" y="1600200"/>
            <a:ext cx="4041360" cy="609120"/>
          </a:xfrm>
          <a:prstGeom prst="rect">
            <a:avLst/>
          </a:prstGeom>
        </p:spPr>
        <p:txBody>
          <a:bodyPr anchor="b"/>
          <a:lstStyle/>
          <a:p>
            <a:pPr marL="432000" indent="-324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Click to edit the outline text format</a:t>
            </a:r>
          </a:p>
          <a:p>
            <a:pPr marL="864000" lvl="1" indent="-324000">
              <a:buClr>
                <a:srgbClr val="000000"/>
              </a:buClr>
              <a:buSzPct val="75000"/>
              <a:buFont typeface="Symbol" charset="2"/>
              <a:buChar char=""/>
            </a:pPr>
            <a:r>
              <a:rPr lang="en-AU" sz="2400" b="0" strike="noStrike" spc="-1">
                <a:solidFill>
                  <a:srgbClr val="FFFFFF"/>
                </a:solidFill>
                <a:uFill>
                  <a:solidFill>
                    <a:srgbClr val="FFFFFF"/>
                  </a:solidFill>
                </a:uFill>
                <a:latin typeface="Century Gothic"/>
              </a:rPr>
              <a:t>Second Outline Level</a:t>
            </a:r>
          </a:p>
          <a:p>
            <a:pPr marL="1296000" lvl="2" indent="-288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Third Outline Level</a:t>
            </a:r>
          </a:p>
          <a:p>
            <a:pPr marL="1728000" lvl="3" indent="-216000">
              <a:buClr>
                <a:srgbClr val="000000"/>
              </a:buClr>
              <a:buSzPct val="75000"/>
              <a:buFont typeface="Symbol" charset="2"/>
              <a:buChar char=""/>
            </a:pPr>
            <a:r>
              <a:rPr lang="en-AU" sz="2400" b="0" strike="noStrike" spc="-1">
                <a:solidFill>
                  <a:srgbClr val="FFFFFF"/>
                </a:solidFill>
                <a:uFill>
                  <a:solidFill>
                    <a:srgbClr val="FFFFFF"/>
                  </a:solidFill>
                </a:uFill>
                <a:latin typeface="Century Gothic"/>
              </a:rPr>
              <a:t>Fourth Outline Level</a:t>
            </a:r>
          </a:p>
          <a:p>
            <a:pPr marL="2160000" lvl="4" indent="-216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Fifth Outline Level</a:t>
            </a:r>
          </a:p>
          <a:p>
            <a:pPr marL="2592000" lvl="5" indent="-216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Sixth Outline Level</a:t>
            </a:r>
          </a:p>
          <a:p>
            <a:pPr algn="ctr">
              <a:lnSpc>
                <a:spcPct val="100000"/>
              </a:lnSpc>
            </a:pPr>
            <a:r>
              <a:rPr lang="en-AU" sz="2400" b="0" strike="noStrike" spc="-1">
                <a:solidFill>
                  <a:srgbClr val="FFFFFF"/>
                </a:solidFill>
                <a:uFill>
                  <a:solidFill>
                    <a:srgbClr val="FFFFFF"/>
                  </a:solidFill>
                </a:uFill>
                <a:latin typeface="Century Gothic"/>
              </a:rPr>
              <a:t>Seventh Outline LevelClick to edit Master text styles</a:t>
            </a:r>
          </a:p>
        </p:txBody>
      </p:sp>
      <p:sp>
        <p:nvSpPr>
          <p:cNvPr id="210" name="PlaceHolder 6"/>
          <p:cNvSpPr>
            <a:spLocks noGrp="1"/>
          </p:cNvSpPr>
          <p:nvPr>
            <p:ph type="dt"/>
          </p:nvPr>
        </p:nvSpPr>
        <p:spPr>
          <a:xfrm>
            <a:off x="6363360" y="6356520"/>
            <a:ext cx="2085480" cy="364680"/>
          </a:xfrm>
          <a:prstGeom prst="rect">
            <a:avLst/>
          </a:prstGeom>
        </p:spPr>
        <p:txBody>
          <a:bodyPr rIns="45720" anchor="ctr"/>
          <a:lstStyle/>
          <a:p>
            <a:endParaRPr lang="en-NZ" sz="2400" b="0" strike="noStrike" spc="-1">
              <a:solidFill>
                <a:srgbClr val="000000"/>
              </a:solidFill>
              <a:uFill>
                <a:solidFill>
                  <a:srgbClr val="FFFFFF"/>
                </a:solidFill>
              </a:uFill>
              <a:latin typeface="Times New Roman"/>
            </a:endParaRPr>
          </a:p>
        </p:txBody>
      </p:sp>
      <p:sp>
        <p:nvSpPr>
          <p:cNvPr id="211" name="PlaceHolder 7"/>
          <p:cNvSpPr>
            <a:spLocks noGrp="1"/>
          </p:cNvSpPr>
          <p:nvPr>
            <p:ph type="ftr"/>
          </p:nvPr>
        </p:nvSpPr>
        <p:spPr>
          <a:xfrm>
            <a:off x="659160" y="6356520"/>
            <a:ext cx="2847600" cy="364680"/>
          </a:xfrm>
          <a:prstGeom prst="rect">
            <a:avLst/>
          </a:prstGeom>
        </p:spPr>
        <p:txBody>
          <a:bodyPr lIns="45720" anchor="ctr"/>
          <a:lstStyle/>
          <a:p>
            <a:endParaRPr lang="en-NZ" sz="2400" b="0" strike="noStrike" spc="-1">
              <a:solidFill>
                <a:srgbClr val="000000"/>
              </a:solidFill>
              <a:uFill>
                <a:solidFill>
                  <a:srgbClr val="FFFFFF"/>
                </a:solidFill>
              </a:uFill>
              <a:latin typeface="Times New Roman"/>
            </a:endParaRPr>
          </a:p>
        </p:txBody>
      </p:sp>
      <p:sp>
        <p:nvSpPr>
          <p:cNvPr id="212" name="PlaceHolder 8"/>
          <p:cNvSpPr>
            <a:spLocks noGrp="1"/>
          </p:cNvSpPr>
          <p:nvPr>
            <p:ph type="sldNum"/>
          </p:nvPr>
        </p:nvSpPr>
        <p:spPr>
          <a:xfrm>
            <a:off x="8543160" y="6356520"/>
            <a:ext cx="561600" cy="364680"/>
          </a:xfrm>
          <a:prstGeom prst="rect">
            <a:avLst/>
          </a:prstGeom>
        </p:spPr>
        <p:txBody>
          <a:bodyPr lIns="27360" rIns="45720" anchor="ctr"/>
          <a:lstStyle/>
          <a:p>
            <a:pPr>
              <a:lnSpc>
                <a:spcPct val="100000"/>
              </a:lnSpc>
            </a:pPr>
            <a:fld id="{C55DC710-BF07-4775-A6EE-98D1C1EC412A}" type="slidenum">
              <a:rPr lang="en-NZ" sz="1200" b="0" strike="noStrike" spc="-1">
                <a:solidFill>
                  <a:srgbClr val="FFFFFF"/>
                </a:solidFill>
                <a:uFill>
                  <a:solidFill>
                    <a:srgbClr val="FFFFFF"/>
                  </a:solidFill>
                </a:uFill>
                <a:latin typeface="Century Gothic"/>
              </a:rPr>
              <a:t>‹#›</a:t>
            </a:fld>
            <a:endParaRPr lang="en-NZ" sz="1400" b="0" strike="noStrike" spc="-1">
              <a:solidFill>
                <a:srgbClr val="000000"/>
              </a:solidFill>
              <a:uFill>
                <a:solidFill>
                  <a:srgbClr val="FFFFFF"/>
                </a:solidFill>
              </a:uFill>
              <a:latin typeface="Times New Roman"/>
            </a:endParaRPr>
          </a:p>
        </p:txBody>
      </p:sp>
      <p:sp>
        <p:nvSpPr>
          <p:cNvPr id="213" name="PlaceHolder 9"/>
          <p:cNvSpPr>
            <a:spLocks noGrp="1"/>
          </p:cNvSpPr>
          <p:nvPr>
            <p:ph type="body"/>
          </p:nvPr>
        </p:nvSpPr>
        <p:spPr>
          <a:xfrm>
            <a:off x="457200" y="2212920"/>
            <a:ext cx="4041360" cy="3913200"/>
          </a:xfrm>
          <a:prstGeom prst="rect">
            <a:avLst/>
          </a:prstGeom>
        </p:spPr>
        <p:txBody>
          <a:bodyPr/>
          <a:lstStyle/>
          <a:p>
            <a:pPr marL="432000" indent="-324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Click to edit the outline text format</a:t>
            </a:r>
          </a:p>
          <a:p>
            <a:pPr marL="864000" lvl="1" indent="-324000">
              <a:buClr>
                <a:srgbClr val="000000"/>
              </a:buClr>
              <a:buSzPct val="75000"/>
              <a:buFont typeface="Symbol" charset="2"/>
              <a:buChar char=""/>
            </a:pPr>
            <a:r>
              <a:rPr lang="en-AU" sz="2400" b="0" strike="noStrike" spc="-1">
                <a:solidFill>
                  <a:srgbClr val="FFFFFF"/>
                </a:solidFill>
                <a:uFill>
                  <a:solidFill>
                    <a:srgbClr val="FFFFFF"/>
                  </a:solidFill>
                </a:uFill>
                <a:latin typeface="Century Gothic"/>
              </a:rPr>
              <a:t>Second Outline Level</a:t>
            </a:r>
          </a:p>
          <a:p>
            <a:pPr marL="1296000" lvl="2" indent="-288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Third Outline Level</a:t>
            </a:r>
          </a:p>
          <a:p>
            <a:pPr marL="1728000" lvl="3" indent="-216000">
              <a:buClr>
                <a:srgbClr val="000000"/>
              </a:buClr>
              <a:buSzPct val="75000"/>
              <a:buFont typeface="Symbol" charset="2"/>
              <a:buChar char=""/>
            </a:pPr>
            <a:r>
              <a:rPr lang="en-AU" sz="2400" b="0" strike="noStrike" spc="-1">
                <a:solidFill>
                  <a:srgbClr val="FFFFFF"/>
                </a:solidFill>
                <a:uFill>
                  <a:solidFill>
                    <a:srgbClr val="FFFFFF"/>
                  </a:solidFill>
                </a:uFill>
                <a:latin typeface="Century Gothic"/>
              </a:rPr>
              <a:t>Fourth Outline Level</a:t>
            </a:r>
          </a:p>
          <a:p>
            <a:pPr marL="2160000" lvl="4" indent="-216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Fifth Outline Level</a:t>
            </a:r>
          </a:p>
          <a:p>
            <a:pPr marL="2592000" lvl="5" indent="-216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Sixth Outline Level</a:t>
            </a:r>
          </a:p>
          <a:p>
            <a:pPr marL="343080" indent="-342720">
              <a:lnSpc>
                <a:spcPct val="100000"/>
              </a:lnSpc>
              <a:buClr>
                <a:srgbClr val="FFFFFF"/>
              </a:buClr>
              <a:buFont typeface="Arial"/>
              <a:buChar char="•"/>
            </a:pPr>
            <a:r>
              <a:rPr lang="en-AU" sz="2400" b="0" strike="noStrike" spc="-1">
                <a:solidFill>
                  <a:srgbClr val="FFFFFF"/>
                </a:solidFill>
                <a:uFill>
                  <a:solidFill>
                    <a:srgbClr val="FFFFFF"/>
                  </a:solidFill>
                </a:uFill>
                <a:latin typeface="Century Gothic"/>
              </a:rPr>
              <a:t>Seventh Outline LevelClick to edit Master text styles</a:t>
            </a:r>
          </a:p>
          <a:p>
            <a:pPr marL="743040" lvl="1" indent="-285480">
              <a:lnSpc>
                <a:spcPct val="100000"/>
              </a:lnSpc>
              <a:buClr>
                <a:srgbClr val="FFFFFF"/>
              </a:buClr>
              <a:buFont typeface="Courier New"/>
              <a:buChar char="o"/>
            </a:pPr>
            <a:r>
              <a:rPr lang="en-AU" sz="1600" b="0" strike="noStrike" spc="-1">
                <a:solidFill>
                  <a:srgbClr val="FFFFFF"/>
                </a:solidFill>
                <a:uFill>
                  <a:solidFill>
                    <a:srgbClr val="FFFFFF"/>
                  </a:solidFill>
                </a:uFill>
                <a:latin typeface="Century Gothic"/>
              </a:rPr>
              <a:t>Second level</a:t>
            </a:r>
            <a:endParaRPr lang="en-AU" sz="2400" b="0" strike="noStrike" spc="-1">
              <a:solidFill>
                <a:srgbClr val="FFFFFF"/>
              </a:solidFill>
              <a:uFill>
                <a:solidFill>
                  <a:srgbClr val="FFFFFF"/>
                </a:solidFill>
              </a:uFill>
              <a:latin typeface="Century Gothic"/>
            </a:endParaRPr>
          </a:p>
          <a:p>
            <a:pPr marL="1143000" lvl="2" indent="-228240">
              <a:lnSpc>
                <a:spcPct val="100000"/>
              </a:lnSpc>
              <a:buClr>
                <a:srgbClr val="FFFFFF"/>
              </a:buClr>
              <a:buFont typeface="Arial"/>
              <a:buChar char="•"/>
            </a:pPr>
            <a:r>
              <a:rPr lang="en-AU" sz="1600" b="0" strike="noStrike" spc="-1">
                <a:solidFill>
                  <a:srgbClr val="FFFFFF"/>
                </a:solidFill>
                <a:uFill>
                  <a:solidFill>
                    <a:srgbClr val="FFFFFF"/>
                  </a:solidFill>
                </a:uFill>
                <a:latin typeface="Century Gothic"/>
              </a:rPr>
              <a:t>Third level</a:t>
            </a:r>
            <a:endParaRPr lang="en-AU" sz="2400" b="0" strike="noStrike" spc="-1">
              <a:solidFill>
                <a:srgbClr val="FFFFFF"/>
              </a:solidFill>
              <a:uFill>
                <a:solidFill>
                  <a:srgbClr val="FFFFFF"/>
                </a:solidFill>
              </a:uFill>
              <a:latin typeface="Century Gothic"/>
            </a:endParaRPr>
          </a:p>
          <a:p>
            <a:pPr marL="1600200" lvl="3" indent="-228240">
              <a:lnSpc>
                <a:spcPct val="100000"/>
              </a:lnSpc>
              <a:buClr>
                <a:srgbClr val="FFFFFF"/>
              </a:buClr>
              <a:buFont typeface="Courier New"/>
              <a:buChar char="o"/>
            </a:pPr>
            <a:r>
              <a:rPr lang="en-AU" sz="1600" b="0" strike="noStrike" spc="-1">
                <a:solidFill>
                  <a:srgbClr val="FFFFFF"/>
                </a:solidFill>
                <a:uFill>
                  <a:solidFill>
                    <a:srgbClr val="FFFFFF"/>
                  </a:solidFill>
                </a:uFill>
                <a:latin typeface="Century Gothic"/>
              </a:rPr>
              <a:t>Fourth level</a:t>
            </a:r>
            <a:endParaRPr lang="en-AU" sz="2400" b="0" strike="noStrike" spc="-1">
              <a:solidFill>
                <a:srgbClr val="FFFFFF"/>
              </a:solidFill>
              <a:uFill>
                <a:solidFill>
                  <a:srgbClr val="FFFFFF"/>
                </a:solidFill>
              </a:uFill>
              <a:latin typeface="Century Gothic"/>
            </a:endParaRPr>
          </a:p>
          <a:p>
            <a:pPr marL="2057400" lvl="4" indent="-228240">
              <a:lnSpc>
                <a:spcPct val="100000"/>
              </a:lnSpc>
              <a:buClr>
                <a:srgbClr val="FFFFFF"/>
              </a:buClr>
              <a:buFont typeface="Arial"/>
              <a:buChar char="•"/>
            </a:pPr>
            <a:r>
              <a:rPr lang="en-AU" sz="1600" b="0" strike="noStrike" spc="-1">
                <a:solidFill>
                  <a:srgbClr val="FFFFFF"/>
                </a:solidFill>
                <a:uFill>
                  <a:solidFill>
                    <a:srgbClr val="FFFFFF"/>
                  </a:solidFill>
                </a:uFill>
                <a:latin typeface="Century Gothic"/>
              </a:rPr>
              <a:t>Fifth level</a:t>
            </a:r>
            <a:endParaRPr lang="en-AU" sz="2400" b="0" strike="noStrike" spc="-1">
              <a:solidFill>
                <a:srgbClr val="FFFFFF"/>
              </a:solidFill>
              <a:uFill>
                <a:solidFill>
                  <a:srgbClr val="FFFFFF"/>
                </a:solidFill>
              </a:uFill>
              <a:latin typeface="Century Gothic"/>
            </a:endParaRPr>
          </a:p>
        </p:txBody>
      </p:sp>
      <p:sp>
        <p:nvSpPr>
          <p:cNvPr id="214" name="PlaceHolder 10"/>
          <p:cNvSpPr>
            <a:spLocks noGrp="1"/>
          </p:cNvSpPr>
          <p:nvPr>
            <p:ph type="body"/>
          </p:nvPr>
        </p:nvSpPr>
        <p:spPr>
          <a:xfrm>
            <a:off x="4672440" y="2212920"/>
            <a:ext cx="4041360" cy="3912840"/>
          </a:xfrm>
          <a:prstGeom prst="rect">
            <a:avLst/>
          </a:prstGeom>
        </p:spPr>
        <p:txBody>
          <a:bodyPr/>
          <a:lstStyle/>
          <a:p>
            <a:pPr marL="432000" indent="-324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Click to edit the outline text format</a:t>
            </a:r>
          </a:p>
          <a:p>
            <a:pPr marL="864000" lvl="1" indent="-324000">
              <a:buClr>
                <a:srgbClr val="000000"/>
              </a:buClr>
              <a:buSzPct val="75000"/>
              <a:buFont typeface="Symbol" charset="2"/>
              <a:buChar char=""/>
            </a:pPr>
            <a:r>
              <a:rPr lang="en-AU" sz="2400" b="0" strike="noStrike" spc="-1">
                <a:solidFill>
                  <a:srgbClr val="FFFFFF"/>
                </a:solidFill>
                <a:uFill>
                  <a:solidFill>
                    <a:srgbClr val="FFFFFF"/>
                  </a:solidFill>
                </a:uFill>
                <a:latin typeface="Century Gothic"/>
              </a:rPr>
              <a:t>Second Outline Level</a:t>
            </a:r>
          </a:p>
          <a:p>
            <a:pPr marL="1296000" lvl="2" indent="-288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Third Outline Level</a:t>
            </a:r>
          </a:p>
          <a:p>
            <a:pPr marL="1728000" lvl="3" indent="-216000">
              <a:buClr>
                <a:srgbClr val="000000"/>
              </a:buClr>
              <a:buSzPct val="75000"/>
              <a:buFont typeface="Symbol" charset="2"/>
              <a:buChar char=""/>
            </a:pPr>
            <a:r>
              <a:rPr lang="en-AU" sz="2400" b="0" strike="noStrike" spc="-1">
                <a:solidFill>
                  <a:srgbClr val="FFFFFF"/>
                </a:solidFill>
                <a:uFill>
                  <a:solidFill>
                    <a:srgbClr val="FFFFFF"/>
                  </a:solidFill>
                </a:uFill>
                <a:latin typeface="Century Gothic"/>
              </a:rPr>
              <a:t>Fourth Outline Level</a:t>
            </a:r>
          </a:p>
          <a:p>
            <a:pPr marL="2160000" lvl="4" indent="-216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Fifth Outline Level</a:t>
            </a:r>
          </a:p>
          <a:p>
            <a:pPr marL="2592000" lvl="5" indent="-216000">
              <a:buClr>
                <a:srgbClr val="000000"/>
              </a:buClr>
              <a:buSzPct val="45000"/>
              <a:buFont typeface="Wingdings" charset="2"/>
              <a:buChar char=""/>
            </a:pPr>
            <a:r>
              <a:rPr lang="en-AU" sz="2400" b="0" strike="noStrike" spc="-1">
                <a:solidFill>
                  <a:srgbClr val="FFFFFF"/>
                </a:solidFill>
                <a:uFill>
                  <a:solidFill>
                    <a:srgbClr val="FFFFFF"/>
                  </a:solidFill>
                </a:uFill>
                <a:latin typeface="Century Gothic"/>
              </a:rPr>
              <a:t>Sixth Outline Level</a:t>
            </a:r>
          </a:p>
          <a:p>
            <a:pPr marL="343080" indent="-342720">
              <a:lnSpc>
                <a:spcPct val="100000"/>
              </a:lnSpc>
              <a:buClr>
                <a:srgbClr val="FFFFFF"/>
              </a:buClr>
              <a:buFont typeface="Arial"/>
              <a:buChar char="•"/>
            </a:pPr>
            <a:r>
              <a:rPr lang="en-AU" sz="2400" b="0" strike="noStrike" spc="-1">
                <a:solidFill>
                  <a:srgbClr val="FFFFFF"/>
                </a:solidFill>
                <a:uFill>
                  <a:solidFill>
                    <a:srgbClr val="FFFFFF"/>
                  </a:solidFill>
                </a:uFill>
                <a:latin typeface="Century Gothic"/>
              </a:rPr>
              <a:t>Seventh Outline LevelClick to edit Master text styles</a:t>
            </a:r>
          </a:p>
          <a:p>
            <a:pPr marL="743040" lvl="1" indent="-285480">
              <a:lnSpc>
                <a:spcPct val="100000"/>
              </a:lnSpc>
              <a:buClr>
                <a:srgbClr val="FFFFFF"/>
              </a:buClr>
              <a:buFont typeface="Courier New"/>
              <a:buChar char="o"/>
            </a:pPr>
            <a:r>
              <a:rPr lang="en-AU" sz="1600" b="0" strike="noStrike" spc="-1">
                <a:solidFill>
                  <a:srgbClr val="FFFFFF"/>
                </a:solidFill>
                <a:uFill>
                  <a:solidFill>
                    <a:srgbClr val="FFFFFF"/>
                  </a:solidFill>
                </a:uFill>
                <a:latin typeface="Century Gothic"/>
              </a:rPr>
              <a:t>Second level</a:t>
            </a:r>
            <a:endParaRPr lang="en-AU" sz="2400" b="0" strike="noStrike" spc="-1">
              <a:solidFill>
                <a:srgbClr val="FFFFFF"/>
              </a:solidFill>
              <a:uFill>
                <a:solidFill>
                  <a:srgbClr val="FFFFFF"/>
                </a:solidFill>
              </a:uFill>
              <a:latin typeface="Century Gothic"/>
            </a:endParaRPr>
          </a:p>
          <a:p>
            <a:pPr marL="1143000" lvl="2" indent="-228240">
              <a:lnSpc>
                <a:spcPct val="100000"/>
              </a:lnSpc>
              <a:buClr>
                <a:srgbClr val="FFFFFF"/>
              </a:buClr>
              <a:buFont typeface="Arial"/>
              <a:buChar char="•"/>
            </a:pPr>
            <a:r>
              <a:rPr lang="en-AU" sz="1600" b="0" strike="noStrike" spc="-1">
                <a:solidFill>
                  <a:srgbClr val="FFFFFF"/>
                </a:solidFill>
                <a:uFill>
                  <a:solidFill>
                    <a:srgbClr val="FFFFFF"/>
                  </a:solidFill>
                </a:uFill>
                <a:latin typeface="Century Gothic"/>
              </a:rPr>
              <a:t>Third level</a:t>
            </a:r>
            <a:endParaRPr lang="en-AU" sz="2400" b="0" strike="noStrike" spc="-1">
              <a:solidFill>
                <a:srgbClr val="FFFFFF"/>
              </a:solidFill>
              <a:uFill>
                <a:solidFill>
                  <a:srgbClr val="FFFFFF"/>
                </a:solidFill>
              </a:uFill>
              <a:latin typeface="Century Gothic"/>
            </a:endParaRPr>
          </a:p>
          <a:p>
            <a:pPr marL="1600200" lvl="3" indent="-228240">
              <a:lnSpc>
                <a:spcPct val="100000"/>
              </a:lnSpc>
              <a:buClr>
                <a:srgbClr val="FFFFFF"/>
              </a:buClr>
              <a:buFont typeface="Courier New"/>
              <a:buChar char="o"/>
            </a:pPr>
            <a:r>
              <a:rPr lang="en-AU" sz="1600" b="0" strike="noStrike" spc="-1">
                <a:solidFill>
                  <a:srgbClr val="FFFFFF"/>
                </a:solidFill>
                <a:uFill>
                  <a:solidFill>
                    <a:srgbClr val="FFFFFF"/>
                  </a:solidFill>
                </a:uFill>
                <a:latin typeface="Century Gothic"/>
              </a:rPr>
              <a:t>Fourth level</a:t>
            </a:r>
            <a:endParaRPr lang="en-AU" sz="2400" b="0" strike="noStrike" spc="-1">
              <a:solidFill>
                <a:srgbClr val="FFFFFF"/>
              </a:solidFill>
              <a:uFill>
                <a:solidFill>
                  <a:srgbClr val="FFFFFF"/>
                </a:solidFill>
              </a:uFill>
              <a:latin typeface="Century Gothic"/>
            </a:endParaRPr>
          </a:p>
          <a:p>
            <a:pPr marL="2057400" lvl="4" indent="-228240">
              <a:lnSpc>
                <a:spcPct val="100000"/>
              </a:lnSpc>
              <a:buClr>
                <a:srgbClr val="FFFFFF"/>
              </a:buClr>
              <a:buFont typeface="Arial"/>
              <a:buChar char="•"/>
            </a:pPr>
            <a:r>
              <a:rPr lang="en-AU" sz="1600" b="0" strike="noStrike" spc="-1">
                <a:solidFill>
                  <a:srgbClr val="FFFFFF"/>
                </a:solidFill>
                <a:uFill>
                  <a:solidFill>
                    <a:srgbClr val="FFFFFF"/>
                  </a:solidFill>
                </a:uFill>
                <a:latin typeface="Century Gothic"/>
              </a:rPr>
              <a:t>Fifth level</a:t>
            </a:r>
            <a:endParaRPr lang="en-AU" sz="2400" b="0" strike="noStrike" spc="-1">
              <a:solidFill>
                <a:srgbClr val="FFFFFF"/>
              </a:solidFill>
              <a:uFill>
                <a:solidFill>
                  <a:srgbClr val="FFFFFF"/>
                </a:solidFill>
              </a:uFill>
              <a:latin typeface="Century Gothic"/>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hyperlink" Target="http://www.phishtank.com/"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hyperlink" Target="https://www.cyren.com/zombie-ip-feed.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tixproject.github.io/getting-started/whitepaper/"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18.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21.tiff"/></Relationships>
</file>

<file path=ppt/slides/_rels/slide3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www.cisco.com/c/en/us/products/collateral/security/brief_c17-733286.html" TargetMode="External"/><Relationship Id="rId2" Type="http://schemas.openxmlformats.org/officeDocument/2006/relationships/notesSlide" Target="../notesSlides/notesSlide37.xml"/><Relationship Id="rId1" Type="http://schemas.openxmlformats.org/officeDocument/2006/relationships/slideLayout" Target="../slideLayouts/slideLayout25.xml"/><Relationship Id="rId4" Type="http://schemas.openxmlformats.org/officeDocument/2006/relationships/hyperlink" Target="https://www.fireeye.com/services.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extShape 1"/>
          <p:cNvSpPr txBox="1"/>
          <p:nvPr/>
        </p:nvSpPr>
        <p:spPr>
          <a:xfrm>
            <a:off x="115560" y="77040"/>
            <a:ext cx="8632440" cy="1218960"/>
          </a:xfrm>
          <a:prstGeom prst="rect">
            <a:avLst/>
          </a:prstGeom>
          <a:noFill/>
          <a:ln>
            <a:noFill/>
          </a:ln>
        </p:spPr>
        <p:txBody>
          <a:bodyPr/>
          <a:lstStyle/>
          <a:p>
            <a:pPr>
              <a:lnSpc>
                <a:spcPct val="100000"/>
              </a:lnSpc>
            </a:pPr>
            <a:r>
              <a:rPr lang="en-NZ" sz="3600" b="1" strike="noStrike" spc="-1">
                <a:solidFill>
                  <a:srgbClr val="000000"/>
                </a:solidFill>
                <a:uFill>
                  <a:solidFill>
                    <a:srgbClr val="FFFFFF"/>
                  </a:solidFill>
                </a:uFill>
                <a:latin typeface="Century Gothic"/>
              </a:rPr>
              <a:t>Lecture 7: Intrusion Detection</a:t>
            </a:r>
            <a:r>
              <a:rPr lang="en-NZ" sz="3200" b="0" strike="noStrike" spc="-1">
                <a:solidFill>
                  <a:srgbClr val="000000"/>
                </a:solidFill>
                <a:uFill>
                  <a:solidFill>
                    <a:srgbClr val="FFFFFF"/>
                  </a:solidFill>
                </a:uFill>
                <a:latin typeface="Century Gothic"/>
              </a:rPr>
              <a:t>
</a:t>
            </a:r>
            <a:r>
              <a:rPr lang="en-NZ" sz="2400" b="0" i="1" strike="noStrike" spc="-1">
                <a:solidFill>
                  <a:srgbClr val="000000"/>
                </a:solidFill>
                <a:uFill>
                  <a:solidFill>
                    <a:srgbClr val="FFFFFF"/>
                  </a:solidFill>
                </a:uFill>
                <a:latin typeface="Century Gothic"/>
              </a:rPr>
              <a:t>Chapter 8, Stallings &amp; Brown 2015</a:t>
            </a:r>
            <a:endParaRPr lang="en-NZ" sz="2400" b="0" strike="noStrike" spc="-1">
              <a:solidFill>
                <a:srgbClr val="000000"/>
              </a:solidFill>
              <a:uFill>
                <a:solidFill>
                  <a:srgbClr val="FFFFFF"/>
                </a:solidFill>
              </a:uFill>
              <a:latin typeface="Arial"/>
            </a:endParaRPr>
          </a:p>
          <a:p>
            <a:pPr>
              <a:lnSpc>
                <a:spcPct val="100000"/>
              </a:lnSpc>
            </a:pPr>
            <a:endParaRPr lang="en-NZ" sz="2400" b="0" strike="noStrike" spc="-1">
              <a:solidFill>
                <a:srgbClr val="000000"/>
              </a:solidFill>
              <a:uFill>
                <a:solidFill>
                  <a:srgbClr val="FFFFFF"/>
                </a:solidFill>
              </a:uFill>
              <a:latin typeface="Arial"/>
            </a:endParaRPr>
          </a:p>
        </p:txBody>
      </p:sp>
      <p:pic>
        <p:nvPicPr>
          <p:cNvPr id="297" name="Picture 296"/>
          <p:cNvPicPr/>
          <p:nvPr/>
        </p:nvPicPr>
        <p:blipFill>
          <a:blip r:embed="rId3"/>
          <a:stretch/>
        </p:blipFill>
        <p:spPr>
          <a:xfrm>
            <a:off x="144000" y="1368000"/>
            <a:ext cx="8880480" cy="4968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TextShape 1"/>
          <p:cNvSpPr txBox="1"/>
          <p:nvPr/>
        </p:nvSpPr>
        <p:spPr>
          <a:xfrm>
            <a:off x="467640" y="-171360"/>
            <a:ext cx="8229240" cy="1599840"/>
          </a:xfrm>
          <a:prstGeom prst="rect">
            <a:avLst/>
          </a:prstGeom>
          <a:noFill/>
          <a:ln>
            <a:noFill/>
          </a:ln>
        </p:spPr>
        <p:txBody>
          <a:bodyPr anchor="b"/>
          <a:lstStyle/>
          <a:p>
            <a:pPr algn="ctr">
              <a:lnSpc>
                <a:spcPts val="2046"/>
              </a:lnSpc>
            </a:pPr>
            <a:r>
              <a:rPr lang="en-AU" sz="5400" b="0" strike="noStrike" spc="-1">
                <a:solidFill>
                  <a:srgbClr val="C5D1D7"/>
                </a:solidFill>
                <a:uFill>
                  <a:solidFill>
                    <a:srgbClr val="FFFFFF"/>
                  </a:solidFill>
                </a:uFill>
                <a:latin typeface="Palatino Linotype"/>
              </a:rPr>
              <a:t>Anomaly Detection</a:t>
            </a:r>
            <a:endParaRPr lang="en-AU" sz="5400" b="0" strike="noStrike" spc="-1">
              <a:solidFill>
                <a:srgbClr val="FFFFFF"/>
              </a:solidFill>
              <a:uFill>
                <a:solidFill>
                  <a:srgbClr val="FFFFFF"/>
                </a:solidFill>
              </a:uFill>
              <a:latin typeface="Arial"/>
            </a:endParaRPr>
          </a:p>
        </p:txBody>
      </p:sp>
      <p:sp>
        <p:nvSpPr>
          <p:cNvPr id="379" name="TextShape 2"/>
          <p:cNvSpPr txBox="1"/>
          <p:nvPr/>
        </p:nvSpPr>
        <p:spPr>
          <a:xfrm>
            <a:off x="467640" y="1700640"/>
            <a:ext cx="8229240" cy="965880"/>
          </a:xfrm>
          <a:prstGeom prst="rect">
            <a:avLst/>
          </a:prstGeom>
          <a:noFill/>
          <a:ln>
            <a:noFill/>
          </a:ln>
        </p:spPr>
        <p:txBody>
          <a:bodyPr/>
          <a:lstStyle/>
          <a:p>
            <a:pPr>
              <a:lnSpc>
                <a:spcPct val="100000"/>
              </a:lnSpc>
            </a:pPr>
            <a:r>
              <a:rPr lang="en-AU" sz="2800" b="0" strike="noStrike" spc="-1">
                <a:solidFill>
                  <a:srgbClr val="FFFFFF"/>
                </a:solidFill>
                <a:uFill>
                  <a:solidFill>
                    <a:srgbClr val="FFFFFF"/>
                  </a:solidFill>
                </a:uFill>
                <a:latin typeface="Century Gothic"/>
              </a:rPr>
              <a:t>A variety of classification approaches are used:</a:t>
            </a:r>
            <a:endParaRPr lang="en-AU" sz="2400" b="0" strike="noStrike" spc="-1">
              <a:solidFill>
                <a:srgbClr val="FFFFFF"/>
              </a:solidFill>
              <a:uFill>
                <a:solidFill>
                  <a:srgbClr val="FFFFFF"/>
                </a:solidFill>
              </a:uFill>
              <a:latin typeface="Century Gothic"/>
            </a:endParaRPr>
          </a:p>
        </p:txBody>
      </p:sp>
      <p:sp>
        <p:nvSpPr>
          <p:cNvPr id="380" name="CustomShape 3"/>
          <p:cNvSpPr/>
          <p:nvPr/>
        </p:nvSpPr>
        <p:spPr>
          <a:xfrm>
            <a:off x="992880" y="2981520"/>
            <a:ext cx="2251800" cy="54684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solidFill>
              <a:schemeClr val="accent1">
                <a:hueOff val="0"/>
                <a:satOff val="0"/>
                <a:lumOff val="0"/>
                <a:alphaOff val="0"/>
              </a:schemeClr>
            </a:solidFill>
            <a:round/>
          </a:ln>
          <a:effectLst>
            <a:outerShdw blurRad="40000" dist="23000" dir="5400000" rotWithShape="0">
              <a:srgbClr val="000000">
                <a:alpha val="35000"/>
              </a:srgbClr>
            </a:outerShdw>
          </a:effectLst>
        </p:spPr>
        <p:style>
          <a:lnRef idx="1">
            <a:scrgbClr r="0" g="0" b="0"/>
          </a:lnRef>
          <a:fillRef idx="0">
            <a:scrgbClr r="0" g="0" b="0"/>
          </a:fillRef>
          <a:effectRef idx="2">
            <a:scrgbClr r="0" g="0" b="0"/>
          </a:effectRef>
          <a:fontRef idx="minor"/>
        </p:style>
        <p:txBody>
          <a:bodyPr lIns="135000" tIns="77040" rIns="135000" bIns="77040" anchor="ctr"/>
          <a:lstStyle/>
          <a:p>
            <a:pPr algn="ctr">
              <a:lnSpc>
                <a:spcPct val="90000"/>
              </a:lnSpc>
            </a:pPr>
            <a:r>
              <a:rPr lang="en-NZ" sz="1900" b="0" strike="noStrike" spc="-1">
                <a:solidFill>
                  <a:srgbClr val="FFFFFF"/>
                </a:solidFill>
                <a:uFill>
                  <a:solidFill>
                    <a:srgbClr val="FFFFFF"/>
                  </a:solidFill>
                </a:uFill>
                <a:latin typeface="Palatino Linotype"/>
              </a:rPr>
              <a:t>Statistical</a:t>
            </a:r>
            <a:endParaRPr lang="en-NZ" sz="1800" b="0" strike="noStrike" spc="-1">
              <a:solidFill>
                <a:srgbClr val="000000"/>
              </a:solidFill>
              <a:uFill>
                <a:solidFill>
                  <a:srgbClr val="FFFFFF"/>
                </a:solidFill>
              </a:uFill>
              <a:latin typeface="Arial"/>
            </a:endParaRPr>
          </a:p>
        </p:txBody>
      </p:sp>
      <p:sp>
        <p:nvSpPr>
          <p:cNvPr id="381" name="CustomShape 4"/>
          <p:cNvSpPr/>
          <p:nvPr/>
        </p:nvSpPr>
        <p:spPr>
          <a:xfrm>
            <a:off x="992880" y="3528720"/>
            <a:ext cx="2251800" cy="2887560"/>
          </a:xfrm>
          <a:prstGeom prst="rect">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101520" tIns="101520" rIns="135000" bIns="151920"/>
          <a:lstStyle/>
          <a:p>
            <a:pPr marL="171360" lvl="1" indent="-171000">
              <a:lnSpc>
                <a:spcPct val="90000"/>
              </a:lnSpc>
              <a:buClr>
                <a:srgbClr val="FFFFFF"/>
              </a:buClr>
              <a:buFont typeface="Symbol" charset="2"/>
              <a:buChar char=""/>
            </a:pPr>
            <a:r>
              <a:rPr lang="en-NZ" sz="1900" b="0" strike="noStrike" spc="-1">
                <a:solidFill>
                  <a:srgbClr val="000000"/>
                </a:solidFill>
                <a:uFill>
                  <a:solidFill>
                    <a:srgbClr val="FFFFFF"/>
                  </a:solidFill>
                </a:uFill>
                <a:latin typeface="Palatino Linotype"/>
              </a:rPr>
              <a:t>Analysis of the observed behavior using univariate, multivariate, or time-series models of observed metrics</a:t>
            </a:r>
            <a:endParaRPr lang="en-NZ" sz="1800" b="0" strike="noStrike" spc="-1">
              <a:solidFill>
                <a:srgbClr val="000000"/>
              </a:solidFill>
              <a:uFill>
                <a:solidFill>
                  <a:srgbClr val="FFFFFF"/>
                </a:solidFill>
              </a:uFill>
              <a:latin typeface="Arial"/>
            </a:endParaRPr>
          </a:p>
        </p:txBody>
      </p:sp>
      <p:sp>
        <p:nvSpPr>
          <p:cNvPr id="382" name="CustomShape 5"/>
          <p:cNvSpPr/>
          <p:nvPr/>
        </p:nvSpPr>
        <p:spPr>
          <a:xfrm>
            <a:off x="3560400" y="2981520"/>
            <a:ext cx="2251800" cy="54684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solidFill>
              <a:schemeClr val="accent1">
                <a:hueOff val="0"/>
                <a:satOff val="0"/>
                <a:lumOff val="0"/>
                <a:alphaOff val="0"/>
              </a:schemeClr>
            </a:solidFill>
            <a:round/>
          </a:ln>
          <a:effectLst>
            <a:outerShdw blurRad="40000" dist="23000" dir="5400000" rotWithShape="0">
              <a:srgbClr val="000000">
                <a:alpha val="35000"/>
              </a:srgbClr>
            </a:outerShdw>
          </a:effectLst>
        </p:spPr>
        <p:style>
          <a:lnRef idx="1">
            <a:scrgbClr r="0" g="0" b="0"/>
          </a:lnRef>
          <a:fillRef idx="0">
            <a:scrgbClr r="0" g="0" b="0"/>
          </a:fillRef>
          <a:effectRef idx="2">
            <a:scrgbClr r="0" g="0" b="0"/>
          </a:effectRef>
          <a:fontRef idx="minor"/>
        </p:style>
        <p:txBody>
          <a:bodyPr lIns="135000" tIns="77040" rIns="135000" bIns="77040" anchor="ctr"/>
          <a:lstStyle/>
          <a:p>
            <a:pPr algn="ctr">
              <a:lnSpc>
                <a:spcPct val="90000"/>
              </a:lnSpc>
            </a:pPr>
            <a:r>
              <a:rPr lang="en-NZ" sz="1900" b="0" strike="noStrike" spc="-1">
                <a:solidFill>
                  <a:srgbClr val="FFFFFF"/>
                </a:solidFill>
                <a:uFill>
                  <a:solidFill>
                    <a:srgbClr val="FFFFFF"/>
                  </a:solidFill>
                </a:uFill>
                <a:latin typeface="Palatino Linotype"/>
              </a:rPr>
              <a:t>Knowledge based</a:t>
            </a:r>
            <a:endParaRPr lang="en-NZ" sz="1800" b="0" strike="noStrike" spc="-1">
              <a:solidFill>
                <a:srgbClr val="000000"/>
              </a:solidFill>
              <a:uFill>
                <a:solidFill>
                  <a:srgbClr val="FFFFFF"/>
                </a:solidFill>
              </a:uFill>
              <a:latin typeface="Arial"/>
            </a:endParaRPr>
          </a:p>
        </p:txBody>
      </p:sp>
      <p:sp>
        <p:nvSpPr>
          <p:cNvPr id="383" name="CustomShape 6"/>
          <p:cNvSpPr/>
          <p:nvPr/>
        </p:nvSpPr>
        <p:spPr>
          <a:xfrm>
            <a:off x="3560400" y="3528720"/>
            <a:ext cx="2251800" cy="2887560"/>
          </a:xfrm>
          <a:prstGeom prst="rect">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101520" tIns="101520" rIns="135000" bIns="151920"/>
          <a:lstStyle/>
          <a:p>
            <a:pPr marL="171360" lvl="1" indent="-171000">
              <a:lnSpc>
                <a:spcPct val="90000"/>
              </a:lnSpc>
              <a:buClr>
                <a:srgbClr val="FFFFFF"/>
              </a:buClr>
              <a:buFont typeface="Symbol" charset="2"/>
              <a:buChar char=""/>
            </a:pPr>
            <a:r>
              <a:rPr lang="en-NZ" sz="1900" b="0" strike="noStrike" spc="-1">
                <a:solidFill>
                  <a:srgbClr val="000000"/>
                </a:solidFill>
                <a:uFill>
                  <a:solidFill>
                    <a:srgbClr val="FFFFFF"/>
                  </a:solidFill>
                </a:uFill>
                <a:latin typeface="Palatino Linotype"/>
              </a:rPr>
              <a:t>Approaches use an expert system that classifies observed behavior according to a set of rules that model legitimate behavior</a:t>
            </a:r>
            <a:endParaRPr lang="en-NZ" sz="1800" b="0" strike="noStrike" spc="-1">
              <a:solidFill>
                <a:srgbClr val="000000"/>
              </a:solidFill>
              <a:uFill>
                <a:solidFill>
                  <a:srgbClr val="FFFFFF"/>
                </a:solidFill>
              </a:uFill>
              <a:latin typeface="Arial"/>
            </a:endParaRPr>
          </a:p>
        </p:txBody>
      </p:sp>
      <p:sp>
        <p:nvSpPr>
          <p:cNvPr id="384" name="CustomShape 7"/>
          <p:cNvSpPr/>
          <p:nvPr/>
        </p:nvSpPr>
        <p:spPr>
          <a:xfrm>
            <a:off x="6127560" y="2981520"/>
            <a:ext cx="2251800" cy="54684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solidFill>
              <a:schemeClr val="accent1">
                <a:hueOff val="0"/>
                <a:satOff val="0"/>
                <a:lumOff val="0"/>
                <a:alphaOff val="0"/>
              </a:schemeClr>
            </a:solidFill>
            <a:round/>
          </a:ln>
          <a:effectLst>
            <a:outerShdw blurRad="40000" dist="23000" dir="5400000" rotWithShape="0">
              <a:srgbClr val="000000">
                <a:alpha val="35000"/>
              </a:srgbClr>
            </a:outerShdw>
          </a:effectLst>
        </p:spPr>
        <p:style>
          <a:lnRef idx="1">
            <a:scrgbClr r="0" g="0" b="0"/>
          </a:lnRef>
          <a:fillRef idx="0">
            <a:scrgbClr r="0" g="0" b="0"/>
          </a:fillRef>
          <a:effectRef idx="2">
            <a:scrgbClr r="0" g="0" b="0"/>
          </a:effectRef>
          <a:fontRef idx="minor"/>
        </p:style>
        <p:txBody>
          <a:bodyPr lIns="135000" tIns="77040" rIns="135000" bIns="77040" anchor="ctr"/>
          <a:lstStyle/>
          <a:p>
            <a:pPr algn="ctr">
              <a:lnSpc>
                <a:spcPct val="90000"/>
              </a:lnSpc>
            </a:pPr>
            <a:r>
              <a:rPr lang="en-NZ" sz="1900" b="0" strike="noStrike" spc="-1">
                <a:solidFill>
                  <a:srgbClr val="FFFFFF"/>
                </a:solidFill>
                <a:uFill>
                  <a:solidFill>
                    <a:srgbClr val="FFFFFF"/>
                  </a:solidFill>
                </a:uFill>
                <a:latin typeface="Palatino Linotype"/>
              </a:rPr>
              <a:t>Machine-learning</a:t>
            </a:r>
            <a:endParaRPr lang="en-NZ" sz="1800" b="0" strike="noStrike" spc="-1">
              <a:solidFill>
                <a:srgbClr val="000000"/>
              </a:solidFill>
              <a:uFill>
                <a:solidFill>
                  <a:srgbClr val="FFFFFF"/>
                </a:solidFill>
              </a:uFill>
              <a:latin typeface="Arial"/>
            </a:endParaRPr>
          </a:p>
        </p:txBody>
      </p:sp>
      <p:sp>
        <p:nvSpPr>
          <p:cNvPr id="385" name="CustomShape 8"/>
          <p:cNvSpPr/>
          <p:nvPr/>
        </p:nvSpPr>
        <p:spPr>
          <a:xfrm>
            <a:off x="6127560" y="3528720"/>
            <a:ext cx="2251800" cy="2887560"/>
          </a:xfrm>
          <a:prstGeom prst="rect">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101520" tIns="101520" rIns="135000" bIns="151920"/>
          <a:lstStyle/>
          <a:p>
            <a:pPr marL="171360" lvl="1" indent="-171000">
              <a:lnSpc>
                <a:spcPct val="90000"/>
              </a:lnSpc>
              <a:buClr>
                <a:srgbClr val="FFFFFF"/>
              </a:buClr>
              <a:buFont typeface="Symbol" charset="2"/>
              <a:buChar char=""/>
            </a:pPr>
            <a:r>
              <a:rPr lang="en-NZ" sz="1900" b="0" strike="noStrike" spc="-1">
                <a:solidFill>
                  <a:srgbClr val="000000"/>
                </a:solidFill>
                <a:uFill>
                  <a:solidFill>
                    <a:srgbClr val="FFFFFF"/>
                  </a:solidFill>
                </a:uFill>
                <a:latin typeface="Palatino Linotype"/>
              </a:rPr>
              <a:t>Approaches automatically determine a suitable classification model from the training data using data mining techniques</a:t>
            </a:r>
            <a:endParaRPr lang="en-NZ"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extShape 1"/>
          <p:cNvSpPr txBox="1"/>
          <p:nvPr/>
        </p:nvSpPr>
        <p:spPr>
          <a:xfrm>
            <a:off x="0" y="-387360"/>
            <a:ext cx="9143640" cy="1340280"/>
          </a:xfrm>
          <a:prstGeom prst="rect">
            <a:avLst/>
          </a:prstGeom>
          <a:noFill/>
          <a:ln>
            <a:noFill/>
          </a:ln>
        </p:spPr>
        <p:txBody>
          <a:bodyPr anchor="b"/>
          <a:lstStyle/>
          <a:p>
            <a:pPr algn="ctr">
              <a:lnSpc>
                <a:spcPts val="2046"/>
              </a:lnSpc>
            </a:pPr>
            <a:r>
              <a:rPr lang="en-AU" sz="4800" b="0" strike="noStrike" spc="-1">
                <a:solidFill>
                  <a:srgbClr val="C5D1D7"/>
                </a:solidFill>
                <a:uFill>
                  <a:solidFill>
                    <a:srgbClr val="FFFFFF"/>
                  </a:solidFill>
                </a:uFill>
                <a:latin typeface="Palatino Linotype"/>
              </a:rPr>
              <a:t>Signature or Heuristic Detection</a:t>
            </a:r>
            <a:endParaRPr lang="en-AU" sz="5400" b="0" strike="noStrike" spc="-1">
              <a:solidFill>
                <a:srgbClr val="FFFFFF"/>
              </a:solidFill>
              <a:uFill>
                <a:solidFill>
                  <a:srgbClr val="FFFFFF"/>
                </a:solidFill>
              </a:uFill>
              <a:latin typeface="Arial"/>
            </a:endParaRPr>
          </a:p>
        </p:txBody>
      </p:sp>
      <p:sp>
        <p:nvSpPr>
          <p:cNvPr id="387" name="CustomShape 2"/>
          <p:cNvSpPr/>
          <p:nvPr/>
        </p:nvSpPr>
        <p:spPr>
          <a:xfrm>
            <a:off x="828000" y="1124640"/>
            <a:ext cx="3465000" cy="866160"/>
          </a:xfrm>
          <a:prstGeom prst="roundRect">
            <a:avLst>
              <a:gd name="adj" fmla="val 10000"/>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58320" tIns="58320" rIns="33120" bIns="58680" anchor="ctr"/>
          <a:lstStyle/>
          <a:p>
            <a:pPr algn="ctr">
              <a:lnSpc>
                <a:spcPct val="90000"/>
              </a:lnSpc>
            </a:pPr>
            <a:r>
              <a:rPr lang="en-NZ" sz="2600" b="0" strike="noStrike" spc="-1">
                <a:solidFill>
                  <a:srgbClr val="FFFFFF"/>
                </a:solidFill>
                <a:uFill>
                  <a:solidFill>
                    <a:srgbClr val="FFFFFF"/>
                  </a:solidFill>
                </a:uFill>
                <a:latin typeface="Palatino Linotype"/>
              </a:rPr>
              <a:t>Signature approaches</a:t>
            </a:r>
            <a:endParaRPr lang="en-NZ" sz="1800" b="0" strike="noStrike" spc="-1">
              <a:solidFill>
                <a:srgbClr val="000000"/>
              </a:solidFill>
              <a:uFill>
                <a:solidFill>
                  <a:srgbClr val="FFFFFF"/>
                </a:solidFill>
              </a:uFill>
              <a:latin typeface="Arial"/>
            </a:endParaRPr>
          </a:p>
        </p:txBody>
      </p:sp>
      <p:sp>
        <p:nvSpPr>
          <p:cNvPr id="388" name="CustomShape 3"/>
          <p:cNvSpPr/>
          <p:nvPr/>
        </p:nvSpPr>
        <p:spPr>
          <a:xfrm rot="5400000">
            <a:off x="2485440" y="2066760"/>
            <a:ext cx="151200" cy="151200"/>
          </a:xfrm>
          <a:prstGeom prst="rightArrow">
            <a:avLst>
              <a:gd name="adj1" fmla="val 66700"/>
              <a:gd name="adj2" fmla="val 50000"/>
            </a:avLst>
          </a:prstGeom>
          <a:gradFill>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389" name="CustomShape 4"/>
          <p:cNvSpPr/>
          <p:nvPr/>
        </p:nvSpPr>
        <p:spPr>
          <a:xfrm>
            <a:off x="828000" y="2294280"/>
            <a:ext cx="3465000" cy="866160"/>
          </a:xfrm>
          <a:prstGeom prst="roundRect">
            <a:avLst>
              <a:gd name="adj" fmla="val 1000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42840" tIns="42840" rIns="17640" bIns="43200" anchor="ctr"/>
          <a:lstStyle/>
          <a:p>
            <a:pPr algn="ctr">
              <a:lnSpc>
                <a:spcPct val="90000"/>
              </a:lnSpc>
            </a:pPr>
            <a:r>
              <a:rPr lang="en-NZ" sz="1400" b="0" strike="noStrike" spc="-1">
                <a:solidFill>
                  <a:srgbClr val="000000"/>
                </a:solidFill>
                <a:uFill>
                  <a:solidFill>
                    <a:srgbClr val="FFFFFF"/>
                  </a:solidFill>
                </a:uFill>
                <a:latin typeface="Palatino Linotype"/>
              </a:rPr>
              <a:t>Match a large collection of known patterns of malicious data against data stored on a system or in transit over a network</a:t>
            </a:r>
            <a:endParaRPr lang="en-NZ" sz="1800" b="0" strike="noStrike" spc="-1">
              <a:solidFill>
                <a:srgbClr val="000000"/>
              </a:solidFill>
              <a:uFill>
                <a:solidFill>
                  <a:srgbClr val="FFFFFF"/>
                </a:solidFill>
              </a:uFill>
              <a:latin typeface="Arial"/>
            </a:endParaRPr>
          </a:p>
        </p:txBody>
      </p:sp>
      <p:sp>
        <p:nvSpPr>
          <p:cNvPr id="390" name="CustomShape 5"/>
          <p:cNvSpPr/>
          <p:nvPr/>
        </p:nvSpPr>
        <p:spPr>
          <a:xfrm rot="5400000">
            <a:off x="2485440" y="3236400"/>
            <a:ext cx="151200" cy="151200"/>
          </a:xfrm>
          <a:prstGeom prst="rightArrow">
            <a:avLst>
              <a:gd name="adj1" fmla="val 66700"/>
              <a:gd name="adj2" fmla="val 50000"/>
            </a:avLst>
          </a:prstGeom>
          <a:gradFill>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391" name="CustomShape 6"/>
          <p:cNvSpPr/>
          <p:nvPr/>
        </p:nvSpPr>
        <p:spPr>
          <a:xfrm>
            <a:off x="828000" y="3463920"/>
            <a:ext cx="3465000" cy="866160"/>
          </a:xfrm>
          <a:prstGeom prst="roundRect">
            <a:avLst>
              <a:gd name="adj" fmla="val 1000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42840" tIns="42840" rIns="17640" bIns="43200" anchor="ctr"/>
          <a:lstStyle/>
          <a:p>
            <a:pPr algn="ctr">
              <a:lnSpc>
                <a:spcPct val="90000"/>
              </a:lnSpc>
            </a:pPr>
            <a:r>
              <a:rPr lang="en-NZ" sz="1400" b="0" strike="noStrike" spc="-1">
                <a:solidFill>
                  <a:srgbClr val="000000"/>
                </a:solidFill>
                <a:uFill>
                  <a:solidFill>
                    <a:srgbClr val="FFFFFF"/>
                  </a:solidFill>
                </a:uFill>
                <a:latin typeface="Palatino Linotype"/>
              </a:rPr>
              <a:t>The signatures need to be large enough to minimize the false alarm rate, while still detecting a sufficiently large fraction of malicious data</a:t>
            </a:r>
            <a:endParaRPr lang="en-NZ" sz="1800" b="0" strike="noStrike" spc="-1">
              <a:solidFill>
                <a:srgbClr val="000000"/>
              </a:solidFill>
              <a:uFill>
                <a:solidFill>
                  <a:srgbClr val="FFFFFF"/>
                </a:solidFill>
              </a:uFill>
              <a:latin typeface="Arial"/>
            </a:endParaRPr>
          </a:p>
        </p:txBody>
      </p:sp>
      <p:sp>
        <p:nvSpPr>
          <p:cNvPr id="392" name="CustomShape 7"/>
          <p:cNvSpPr/>
          <p:nvPr/>
        </p:nvSpPr>
        <p:spPr>
          <a:xfrm rot="5400000">
            <a:off x="2485440" y="4406040"/>
            <a:ext cx="151200" cy="151200"/>
          </a:xfrm>
          <a:prstGeom prst="rightArrow">
            <a:avLst>
              <a:gd name="adj1" fmla="val 66700"/>
              <a:gd name="adj2" fmla="val 50000"/>
            </a:avLst>
          </a:prstGeom>
          <a:gradFill>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393" name="CustomShape 8"/>
          <p:cNvSpPr/>
          <p:nvPr/>
        </p:nvSpPr>
        <p:spPr>
          <a:xfrm>
            <a:off x="828000" y="4633560"/>
            <a:ext cx="3465000" cy="866160"/>
          </a:xfrm>
          <a:prstGeom prst="roundRect">
            <a:avLst>
              <a:gd name="adj" fmla="val 1000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42840" tIns="42840" rIns="17640" bIns="43200" anchor="ctr"/>
          <a:lstStyle/>
          <a:p>
            <a:pPr algn="ctr">
              <a:lnSpc>
                <a:spcPct val="90000"/>
              </a:lnSpc>
            </a:pPr>
            <a:r>
              <a:rPr lang="en-NZ" sz="1400" b="0" strike="noStrike" spc="-1">
                <a:solidFill>
                  <a:srgbClr val="000000"/>
                </a:solidFill>
                <a:uFill>
                  <a:solidFill>
                    <a:srgbClr val="FFFFFF"/>
                  </a:solidFill>
                </a:uFill>
                <a:latin typeface="Palatino Linotype"/>
              </a:rPr>
              <a:t>Widely used in anti-virus products, network traffic scanning proxies, and in NIDS</a:t>
            </a:r>
            <a:endParaRPr lang="en-NZ" sz="1800" b="0" strike="noStrike" spc="-1">
              <a:solidFill>
                <a:srgbClr val="000000"/>
              </a:solidFill>
              <a:uFill>
                <a:solidFill>
                  <a:srgbClr val="FFFFFF"/>
                </a:solidFill>
              </a:uFill>
              <a:latin typeface="Arial"/>
            </a:endParaRPr>
          </a:p>
        </p:txBody>
      </p:sp>
      <p:sp>
        <p:nvSpPr>
          <p:cNvPr id="394" name="CustomShape 9"/>
          <p:cNvSpPr/>
          <p:nvPr/>
        </p:nvSpPr>
        <p:spPr>
          <a:xfrm>
            <a:off x="4778640" y="1124640"/>
            <a:ext cx="3465000" cy="866160"/>
          </a:xfrm>
          <a:prstGeom prst="roundRect">
            <a:avLst>
              <a:gd name="adj" fmla="val 10000"/>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58320" tIns="58320" rIns="33120" bIns="58680" anchor="ctr"/>
          <a:lstStyle/>
          <a:p>
            <a:pPr algn="ctr">
              <a:lnSpc>
                <a:spcPct val="90000"/>
              </a:lnSpc>
            </a:pPr>
            <a:r>
              <a:rPr lang="en-NZ" sz="2600" b="0" strike="noStrike" spc="-1">
                <a:solidFill>
                  <a:srgbClr val="FFFFFF"/>
                </a:solidFill>
                <a:uFill>
                  <a:solidFill>
                    <a:srgbClr val="FFFFFF"/>
                  </a:solidFill>
                </a:uFill>
                <a:latin typeface="Palatino Linotype"/>
              </a:rPr>
              <a:t>Rule-based heuristic identification</a:t>
            </a:r>
            <a:endParaRPr lang="en-NZ" sz="1800" b="0" strike="noStrike" spc="-1">
              <a:solidFill>
                <a:srgbClr val="000000"/>
              </a:solidFill>
              <a:uFill>
                <a:solidFill>
                  <a:srgbClr val="FFFFFF"/>
                </a:solidFill>
              </a:uFill>
              <a:latin typeface="Arial"/>
            </a:endParaRPr>
          </a:p>
        </p:txBody>
      </p:sp>
      <p:sp>
        <p:nvSpPr>
          <p:cNvPr id="395" name="CustomShape 10"/>
          <p:cNvSpPr/>
          <p:nvPr/>
        </p:nvSpPr>
        <p:spPr>
          <a:xfrm rot="5400000">
            <a:off x="6435720" y="2066760"/>
            <a:ext cx="151200" cy="151200"/>
          </a:xfrm>
          <a:prstGeom prst="rightArrow">
            <a:avLst>
              <a:gd name="adj1" fmla="val 66700"/>
              <a:gd name="adj2" fmla="val 50000"/>
            </a:avLst>
          </a:prstGeom>
          <a:gradFill>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396" name="CustomShape 11"/>
          <p:cNvSpPr/>
          <p:nvPr/>
        </p:nvSpPr>
        <p:spPr>
          <a:xfrm>
            <a:off x="4778640" y="2294280"/>
            <a:ext cx="3465000" cy="866160"/>
          </a:xfrm>
          <a:prstGeom prst="roundRect">
            <a:avLst>
              <a:gd name="adj" fmla="val 1000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42840" tIns="42840" rIns="17640" bIns="43200" anchor="ctr"/>
          <a:lstStyle/>
          <a:p>
            <a:pPr algn="ctr">
              <a:lnSpc>
                <a:spcPct val="90000"/>
              </a:lnSpc>
            </a:pPr>
            <a:r>
              <a:rPr lang="en-NZ" sz="1400" b="0" strike="noStrike" spc="-1">
                <a:solidFill>
                  <a:srgbClr val="000000"/>
                </a:solidFill>
                <a:uFill>
                  <a:solidFill>
                    <a:srgbClr val="FFFFFF"/>
                  </a:solidFill>
                </a:uFill>
                <a:latin typeface="Palatino Linotype"/>
              </a:rPr>
              <a:t>Involves the use of rules for identifying known penetrations or penetrations that would exploit known weaknesses</a:t>
            </a:r>
            <a:endParaRPr lang="en-NZ" sz="1800" b="0" strike="noStrike" spc="-1">
              <a:solidFill>
                <a:srgbClr val="000000"/>
              </a:solidFill>
              <a:uFill>
                <a:solidFill>
                  <a:srgbClr val="FFFFFF"/>
                </a:solidFill>
              </a:uFill>
              <a:latin typeface="Arial"/>
            </a:endParaRPr>
          </a:p>
        </p:txBody>
      </p:sp>
      <p:sp>
        <p:nvSpPr>
          <p:cNvPr id="397" name="CustomShape 12"/>
          <p:cNvSpPr/>
          <p:nvPr/>
        </p:nvSpPr>
        <p:spPr>
          <a:xfrm rot="5400000">
            <a:off x="6435720" y="3236400"/>
            <a:ext cx="151200" cy="151200"/>
          </a:xfrm>
          <a:prstGeom prst="rightArrow">
            <a:avLst>
              <a:gd name="adj1" fmla="val 66700"/>
              <a:gd name="adj2" fmla="val 50000"/>
            </a:avLst>
          </a:prstGeom>
          <a:gradFill>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398" name="CustomShape 13"/>
          <p:cNvSpPr/>
          <p:nvPr/>
        </p:nvSpPr>
        <p:spPr>
          <a:xfrm>
            <a:off x="4778640" y="3463920"/>
            <a:ext cx="3465000" cy="866160"/>
          </a:xfrm>
          <a:prstGeom prst="roundRect">
            <a:avLst>
              <a:gd name="adj" fmla="val 1000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42840" tIns="42840" rIns="17640" bIns="43200" anchor="ctr"/>
          <a:lstStyle/>
          <a:p>
            <a:pPr algn="ctr">
              <a:lnSpc>
                <a:spcPct val="90000"/>
              </a:lnSpc>
            </a:pPr>
            <a:r>
              <a:rPr lang="en-NZ" sz="1400" b="0" strike="noStrike" spc="-1">
                <a:solidFill>
                  <a:srgbClr val="000000"/>
                </a:solidFill>
                <a:uFill>
                  <a:solidFill>
                    <a:srgbClr val="FFFFFF"/>
                  </a:solidFill>
                </a:uFill>
                <a:latin typeface="Palatino Linotype"/>
              </a:rPr>
              <a:t>Rules can also be defined that identify suspicious behavior, even when the behavior is within the bounds of established patterns of usage</a:t>
            </a:r>
            <a:endParaRPr lang="en-NZ" sz="1800" b="0" strike="noStrike" spc="-1">
              <a:solidFill>
                <a:srgbClr val="000000"/>
              </a:solidFill>
              <a:uFill>
                <a:solidFill>
                  <a:srgbClr val="FFFFFF"/>
                </a:solidFill>
              </a:uFill>
              <a:latin typeface="Arial"/>
            </a:endParaRPr>
          </a:p>
        </p:txBody>
      </p:sp>
      <p:sp>
        <p:nvSpPr>
          <p:cNvPr id="399" name="CustomShape 14"/>
          <p:cNvSpPr/>
          <p:nvPr/>
        </p:nvSpPr>
        <p:spPr>
          <a:xfrm rot="5400000">
            <a:off x="6435720" y="4406040"/>
            <a:ext cx="151200" cy="151200"/>
          </a:xfrm>
          <a:prstGeom prst="rightArrow">
            <a:avLst>
              <a:gd name="adj1" fmla="val 66700"/>
              <a:gd name="adj2" fmla="val 50000"/>
            </a:avLst>
          </a:prstGeom>
          <a:gradFill>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400" name="CustomShape 15"/>
          <p:cNvSpPr/>
          <p:nvPr/>
        </p:nvSpPr>
        <p:spPr>
          <a:xfrm>
            <a:off x="4778640" y="4633560"/>
            <a:ext cx="3465000" cy="866160"/>
          </a:xfrm>
          <a:prstGeom prst="roundRect">
            <a:avLst>
              <a:gd name="adj" fmla="val 1000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42840" tIns="42840" rIns="17640" bIns="43200" anchor="ctr"/>
          <a:lstStyle/>
          <a:p>
            <a:pPr algn="ctr">
              <a:lnSpc>
                <a:spcPct val="90000"/>
              </a:lnSpc>
            </a:pPr>
            <a:r>
              <a:rPr lang="en-NZ" sz="1400" b="0" strike="noStrike" spc="-1">
                <a:solidFill>
                  <a:srgbClr val="000000"/>
                </a:solidFill>
                <a:uFill>
                  <a:solidFill>
                    <a:srgbClr val="FFFFFF"/>
                  </a:solidFill>
                </a:uFill>
                <a:latin typeface="Palatino Linotype"/>
              </a:rPr>
              <a:t>Typically rules used are specific</a:t>
            </a:r>
            <a:endParaRPr lang="en-NZ" sz="1800" b="0" strike="noStrike" spc="-1">
              <a:solidFill>
                <a:srgbClr val="000000"/>
              </a:solidFill>
              <a:uFill>
                <a:solidFill>
                  <a:srgbClr val="FFFFFF"/>
                </a:solidFill>
              </a:uFill>
              <a:latin typeface="Arial"/>
            </a:endParaRPr>
          </a:p>
        </p:txBody>
      </p:sp>
      <p:sp>
        <p:nvSpPr>
          <p:cNvPr id="401" name="CustomShape 16"/>
          <p:cNvSpPr/>
          <p:nvPr/>
        </p:nvSpPr>
        <p:spPr>
          <a:xfrm rot="5400000">
            <a:off x="6435720" y="5575680"/>
            <a:ext cx="151200" cy="151200"/>
          </a:xfrm>
          <a:prstGeom prst="rightArrow">
            <a:avLst>
              <a:gd name="adj1" fmla="val 66700"/>
              <a:gd name="adj2" fmla="val 50000"/>
            </a:avLst>
          </a:prstGeom>
          <a:gradFill>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sp>
      <p:sp>
        <p:nvSpPr>
          <p:cNvPr id="402" name="CustomShape 17"/>
          <p:cNvSpPr/>
          <p:nvPr/>
        </p:nvSpPr>
        <p:spPr>
          <a:xfrm>
            <a:off x="4778640" y="5802840"/>
            <a:ext cx="3465000" cy="866160"/>
          </a:xfrm>
          <a:prstGeom prst="roundRect">
            <a:avLst>
              <a:gd name="adj" fmla="val 10000"/>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42840" tIns="42840" rIns="17640" bIns="43200" anchor="ctr"/>
          <a:lstStyle/>
          <a:p>
            <a:pPr algn="ctr">
              <a:lnSpc>
                <a:spcPct val="90000"/>
              </a:lnSpc>
            </a:pPr>
            <a:r>
              <a:rPr lang="en-NZ" sz="1400" b="0" strike="noStrike" spc="-1">
                <a:solidFill>
                  <a:srgbClr val="000000"/>
                </a:solidFill>
                <a:uFill>
                  <a:solidFill>
                    <a:srgbClr val="FFFFFF"/>
                  </a:solidFill>
                </a:uFill>
                <a:latin typeface="Palatino Linotype"/>
              </a:rPr>
              <a:t>SNORT is an example of a rule-based NIDS</a:t>
            </a:r>
            <a:endParaRPr lang="en-NZ"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extShape 1"/>
          <p:cNvSpPr txBox="1"/>
          <p:nvPr/>
        </p:nvSpPr>
        <p:spPr>
          <a:xfrm>
            <a:off x="457200" y="0"/>
            <a:ext cx="8229240" cy="1599840"/>
          </a:xfrm>
          <a:prstGeom prst="rect">
            <a:avLst/>
          </a:prstGeom>
          <a:noFill/>
          <a:ln>
            <a:noFill/>
          </a:ln>
        </p:spPr>
        <p:txBody>
          <a:bodyPr anchor="b"/>
          <a:lstStyle/>
          <a:p>
            <a:pPr algn="ctr"/>
            <a:r>
              <a:rPr lang="en-AU" sz="5400" b="0" strike="noStrike" spc="-1" dirty="0">
                <a:solidFill>
                  <a:srgbClr val="FFB91D"/>
                </a:solidFill>
                <a:uFill>
                  <a:solidFill>
                    <a:srgbClr val="FFFFFF"/>
                  </a:solidFill>
                </a:uFill>
                <a:latin typeface="Palatino Linotype"/>
              </a:rPr>
              <a:t>Host-Based Intrusion Detection (HIDS)</a:t>
            </a:r>
            <a:endParaRPr lang="en-AU" sz="5400" b="0" strike="noStrike" spc="-1" dirty="0">
              <a:solidFill>
                <a:srgbClr val="FFFFFF"/>
              </a:solidFill>
              <a:uFill>
                <a:solidFill>
                  <a:srgbClr val="FFFFFF"/>
                </a:solidFill>
              </a:uFill>
              <a:latin typeface="Arial"/>
            </a:endParaRPr>
          </a:p>
        </p:txBody>
      </p:sp>
      <p:sp>
        <p:nvSpPr>
          <p:cNvPr id="404" name="TextShape 2"/>
          <p:cNvSpPr txBox="1"/>
          <p:nvPr/>
        </p:nvSpPr>
        <p:spPr>
          <a:xfrm>
            <a:off x="457200" y="1917000"/>
            <a:ext cx="8229240" cy="4608000"/>
          </a:xfrm>
          <a:prstGeom prst="rect">
            <a:avLst/>
          </a:prstGeom>
          <a:noFill/>
          <a:ln>
            <a:noFill/>
          </a:ln>
        </p:spPr>
        <p:txBody>
          <a:bodyPr/>
          <a:lstStyle/>
          <a:p>
            <a:pPr marL="343080" indent="-342720">
              <a:lnSpc>
                <a:spcPct val="100000"/>
              </a:lnSpc>
              <a:buClr>
                <a:srgbClr val="FFFFFF"/>
              </a:buClr>
              <a:buFont typeface="Arial"/>
              <a:buChar char="•"/>
            </a:pPr>
            <a:r>
              <a:rPr lang="en-AU" sz="2800" b="0" strike="noStrike" spc="-1">
                <a:solidFill>
                  <a:srgbClr val="FFFFFF"/>
                </a:solidFill>
                <a:uFill>
                  <a:solidFill>
                    <a:srgbClr val="FFFFFF"/>
                  </a:solidFill>
                </a:uFill>
                <a:latin typeface="Century Gothic"/>
              </a:rPr>
              <a:t>Adds a specialized layer of security software to vulnerable or sensitive systems</a:t>
            </a:r>
            <a:endParaRPr lang="en-AU" sz="2400" b="0" strike="noStrike" spc="-1">
              <a:solidFill>
                <a:srgbClr val="FFFFFF"/>
              </a:solidFill>
              <a:uFill>
                <a:solidFill>
                  <a:srgbClr val="FFFFFF"/>
                </a:solidFill>
              </a:uFill>
              <a:latin typeface="Century Gothic"/>
            </a:endParaRPr>
          </a:p>
          <a:p>
            <a:pPr marL="343080" indent="-342720">
              <a:lnSpc>
                <a:spcPct val="100000"/>
              </a:lnSpc>
              <a:buClr>
                <a:srgbClr val="FFFFFF"/>
              </a:buClr>
              <a:buFont typeface="Arial"/>
              <a:buChar char="•"/>
            </a:pPr>
            <a:r>
              <a:rPr lang="en-AU" sz="2800" b="0" strike="noStrike" spc="-1">
                <a:solidFill>
                  <a:srgbClr val="FFFFFF"/>
                </a:solidFill>
                <a:uFill>
                  <a:solidFill>
                    <a:srgbClr val="FFFFFF"/>
                  </a:solidFill>
                </a:uFill>
                <a:latin typeface="Century Gothic"/>
              </a:rPr>
              <a:t>Can use either anomaly or signature and heuristic approaches</a:t>
            </a:r>
            <a:endParaRPr lang="en-AU" sz="2400" b="0" strike="noStrike" spc="-1">
              <a:solidFill>
                <a:srgbClr val="FFFFFF"/>
              </a:solidFill>
              <a:uFill>
                <a:solidFill>
                  <a:srgbClr val="FFFFFF"/>
                </a:solidFill>
              </a:uFill>
              <a:latin typeface="Century Gothic"/>
            </a:endParaRPr>
          </a:p>
          <a:p>
            <a:pPr marL="343080" indent="-342720">
              <a:lnSpc>
                <a:spcPct val="100000"/>
              </a:lnSpc>
              <a:buClr>
                <a:srgbClr val="FFFFFF"/>
              </a:buClr>
              <a:buFont typeface="Arial"/>
              <a:buChar char="•"/>
            </a:pPr>
            <a:r>
              <a:rPr lang="en-AU" sz="2800" b="0" strike="noStrike" spc="-1">
                <a:solidFill>
                  <a:srgbClr val="FFFFFF"/>
                </a:solidFill>
                <a:uFill>
                  <a:solidFill>
                    <a:srgbClr val="FFFFFF"/>
                  </a:solidFill>
                </a:uFill>
                <a:latin typeface="Century Gothic"/>
              </a:rPr>
              <a:t>Monitors activity to detect suspicious behavior</a:t>
            </a:r>
            <a:endParaRPr lang="en-AU" sz="24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2000" b="0" strike="noStrike" spc="-1">
                <a:solidFill>
                  <a:srgbClr val="FFFFFF"/>
                </a:solidFill>
                <a:uFill>
                  <a:solidFill>
                    <a:srgbClr val="FFFFFF"/>
                  </a:solidFill>
                </a:uFill>
                <a:latin typeface="Century Gothic"/>
              </a:rPr>
              <a:t>Primary purpose is to detect intrusions, log 
suspicious events, and send alerts</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2000" b="0" strike="noStrike" spc="-1">
                <a:solidFill>
                  <a:srgbClr val="FFFFFF"/>
                </a:solidFill>
                <a:uFill>
                  <a:solidFill>
                    <a:srgbClr val="FFFFFF"/>
                  </a:solidFill>
                </a:uFill>
                <a:latin typeface="Century Gothic"/>
              </a:rPr>
              <a:t>Can detect both external and internal intrusions</a:t>
            </a:r>
            <a:endParaRPr lang="en-AU" sz="1600" b="0" strike="noStrike" spc="-1">
              <a:solidFill>
                <a:srgbClr val="FFFFFF"/>
              </a:solidFill>
              <a:uFill>
                <a:solidFill>
                  <a:srgbClr val="FFFFFF"/>
                </a:solidFill>
              </a:uFill>
              <a:latin typeface="Century Gothic"/>
            </a:endParaRPr>
          </a:p>
        </p:txBody>
      </p:sp>
      <p:pic>
        <p:nvPicPr>
          <p:cNvPr id="405" name="Picture 4"/>
          <p:cNvPicPr/>
          <p:nvPr/>
        </p:nvPicPr>
        <p:blipFill>
          <a:blip r:embed="rId3"/>
          <a:stretch/>
        </p:blipFill>
        <p:spPr>
          <a:xfrm>
            <a:off x="7086600" y="4723560"/>
            <a:ext cx="2057040" cy="2134080"/>
          </a:xfrm>
          <a:prstGeom prst="rect">
            <a:avLst/>
          </a:prstGeom>
          <a:ln>
            <a:noFill/>
          </a:ln>
          <a:scene3d>
            <a:camera prst="orthographicFront">
              <a:rot lat="0" lon="10199978" rev="0"/>
            </a:camera>
            <a:lightRig rig="threePt" dir="t"/>
          </a:scene3d>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extShape 1"/>
          <p:cNvSpPr txBox="1"/>
          <p:nvPr/>
        </p:nvSpPr>
        <p:spPr>
          <a:xfrm>
            <a:off x="457200" y="0"/>
            <a:ext cx="8229240" cy="1340280"/>
          </a:xfrm>
          <a:prstGeom prst="rect">
            <a:avLst/>
          </a:prstGeom>
          <a:noFill/>
          <a:ln>
            <a:noFill/>
          </a:ln>
        </p:spPr>
        <p:txBody>
          <a:bodyPr anchor="b"/>
          <a:lstStyle/>
          <a:p>
            <a:pPr algn="ctr">
              <a:lnSpc>
                <a:spcPts val="2046"/>
              </a:lnSpc>
            </a:pPr>
            <a:r>
              <a:rPr lang="en-AU" sz="5400" b="0" strike="noStrike" spc="-1">
                <a:solidFill>
                  <a:srgbClr val="C5D1D7"/>
                </a:solidFill>
                <a:uFill>
                  <a:solidFill>
                    <a:srgbClr val="FFFFFF"/>
                  </a:solidFill>
                </a:uFill>
                <a:latin typeface="Palatino Linotype"/>
              </a:rPr>
              <a:t>Data Sources and Sensors</a:t>
            </a:r>
            <a:endParaRPr lang="en-AU" sz="5400" b="0" strike="noStrike" spc="-1">
              <a:solidFill>
                <a:srgbClr val="FFFFFF"/>
              </a:solidFill>
              <a:uFill>
                <a:solidFill>
                  <a:srgbClr val="FFFFFF"/>
                </a:solidFill>
              </a:uFill>
              <a:latin typeface="Arial"/>
            </a:endParaRPr>
          </a:p>
        </p:txBody>
      </p:sp>
      <p:sp>
        <p:nvSpPr>
          <p:cNvPr id="407" name="CustomShape 2"/>
          <p:cNvSpPr/>
          <p:nvPr/>
        </p:nvSpPr>
        <p:spPr>
          <a:xfrm rot="5400000">
            <a:off x="1264320" y="2205360"/>
            <a:ext cx="2334600" cy="3884760"/>
          </a:xfrm>
          <a:prstGeom prst="corner">
            <a:avLst>
              <a:gd name="adj1" fmla="val 16120"/>
              <a:gd name="adj2" fmla="val 16110"/>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solidFill>
              <a:schemeClr val="accent1">
                <a:hueOff val="0"/>
                <a:satOff val="0"/>
                <a:lumOff val="0"/>
                <a:alphaOff val="0"/>
              </a:schemeClr>
            </a:solidFill>
            <a:round/>
          </a:ln>
          <a:effectLst>
            <a:outerShdw blurRad="40000" dist="23000" dir="5400000" rotWithShape="0">
              <a:srgbClr val="000000">
                <a:alpha val="35000"/>
              </a:srgbClr>
            </a:outerShdw>
          </a:effectLst>
        </p:spPr>
        <p:style>
          <a:lnRef idx="1">
            <a:scrgbClr r="0" g="0" b="0"/>
          </a:lnRef>
          <a:fillRef idx="0">
            <a:scrgbClr r="0" g="0" b="0"/>
          </a:fillRef>
          <a:effectRef idx="2">
            <a:scrgbClr r="0" g="0" b="0"/>
          </a:effectRef>
          <a:fontRef idx="minor"/>
        </p:style>
      </p:sp>
      <p:sp>
        <p:nvSpPr>
          <p:cNvPr id="408" name="CustomShape 3"/>
          <p:cNvSpPr/>
          <p:nvPr/>
        </p:nvSpPr>
        <p:spPr>
          <a:xfrm>
            <a:off x="874080" y="3366720"/>
            <a:ext cx="3507120" cy="3074400"/>
          </a:xfrm>
          <a:prstGeom prst="rect">
            <a:avLst/>
          </a:prstGeom>
          <a:noFill/>
          <a:ln>
            <a:noFill/>
          </a:ln>
        </p:spPr>
        <p:style>
          <a:lnRef idx="0">
            <a:scrgbClr r="0" g="0" b="0"/>
          </a:lnRef>
          <a:fillRef idx="0">
            <a:scrgbClr r="0" g="0" b="0"/>
          </a:fillRef>
          <a:effectRef idx="0">
            <a:scrgbClr r="0" g="0" b="0"/>
          </a:effectRef>
          <a:fontRef idx="minor"/>
        </p:style>
        <p:txBody>
          <a:bodyPr lIns="106560" tIns="106560" rIns="106560" bIns="106560"/>
          <a:lstStyle/>
          <a:p>
            <a:pPr>
              <a:lnSpc>
                <a:spcPct val="90000"/>
              </a:lnSpc>
            </a:pPr>
            <a:r>
              <a:rPr lang="en-NZ" sz="2800" b="0" strike="noStrike" spc="-1">
                <a:solidFill>
                  <a:srgbClr val="FFFFFF"/>
                </a:solidFill>
                <a:uFill>
                  <a:solidFill>
                    <a:srgbClr val="FFFFFF"/>
                  </a:solidFill>
                </a:uFill>
                <a:latin typeface="Palatino Linotype"/>
              </a:rPr>
              <a:t>A fundamental component of intrusion detection is the sensor that collects data</a:t>
            </a:r>
            <a:endParaRPr lang="en-NZ" sz="1800" b="0" strike="noStrike" spc="-1">
              <a:solidFill>
                <a:srgbClr val="000000"/>
              </a:solidFill>
              <a:uFill>
                <a:solidFill>
                  <a:srgbClr val="FFFFFF"/>
                </a:solidFill>
              </a:uFill>
              <a:latin typeface="Arial"/>
            </a:endParaRPr>
          </a:p>
        </p:txBody>
      </p:sp>
      <p:sp>
        <p:nvSpPr>
          <p:cNvPr id="409" name="CustomShape 4"/>
          <p:cNvSpPr/>
          <p:nvPr/>
        </p:nvSpPr>
        <p:spPr>
          <a:xfrm>
            <a:off x="3719880" y="1919880"/>
            <a:ext cx="661320" cy="661320"/>
          </a:xfrm>
          <a:prstGeom prst="triangle">
            <a:avLst>
              <a:gd name="adj" fmla="val 100000"/>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solidFill>
              <a:schemeClr val="accent1">
                <a:hueOff val="0"/>
                <a:satOff val="0"/>
                <a:lumOff val="0"/>
                <a:alphaOff val="0"/>
              </a:schemeClr>
            </a:solidFill>
            <a:round/>
          </a:ln>
          <a:effectLst>
            <a:outerShdw blurRad="40000" dist="23000" dir="5400000" rotWithShape="0">
              <a:srgbClr val="000000">
                <a:alpha val="35000"/>
              </a:srgbClr>
            </a:outerShdw>
          </a:effectLst>
        </p:spPr>
        <p:style>
          <a:lnRef idx="1">
            <a:scrgbClr r="0" g="0" b="0"/>
          </a:lnRef>
          <a:fillRef idx="0">
            <a:scrgbClr r="0" g="0" b="0"/>
          </a:fillRef>
          <a:effectRef idx="2">
            <a:scrgbClr r="0" g="0" b="0"/>
          </a:effectRef>
          <a:fontRef idx="minor"/>
        </p:style>
      </p:sp>
      <p:sp>
        <p:nvSpPr>
          <p:cNvPr id="410" name="CustomShape 5"/>
          <p:cNvSpPr/>
          <p:nvPr/>
        </p:nvSpPr>
        <p:spPr>
          <a:xfrm rot="5400000">
            <a:off x="5558400" y="1143000"/>
            <a:ext cx="2334600" cy="3884760"/>
          </a:xfrm>
          <a:prstGeom prst="corner">
            <a:avLst>
              <a:gd name="adj1" fmla="val 16120"/>
              <a:gd name="adj2" fmla="val 16110"/>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solidFill>
              <a:schemeClr val="accent1">
                <a:hueOff val="0"/>
                <a:satOff val="0"/>
                <a:lumOff val="0"/>
                <a:alphaOff val="0"/>
              </a:schemeClr>
            </a:solidFill>
            <a:round/>
          </a:ln>
          <a:effectLst>
            <a:outerShdw blurRad="40000" dist="23000" dir="5400000" rotWithShape="0">
              <a:srgbClr val="000000">
                <a:alpha val="35000"/>
              </a:srgbClr>
            </a:outerShdw>
          </a:effectLst>
        </p:spPr>
        <p:style>
          <a:lnRef idx="1">
            <a:scrgbClr r="0" g="0" b="0"/>
          </a:lnRef>
          <a:fillRef idx="0">
            <a:scrgbClr r="0" g="0" b="0"/>
          </a:fillRef>
          <a:effectRef idx="2">
            <a:scrgbClr r="0" g="0" b="0"/>
          </a:effectRef>
          <a:fontRef idx="minor"/>
        </p:style>
      </p:sp>
      <p:sp>
        <p:nvSpPr>
          <p:cNvPr id="411" name="CustomShape 6"/>
          <p:cNvSpPr/>
          <p:nvPr/>
        </p:nvSpPr>
        <p:spPr>
          <a:xfrm>
            <a:off x="5168160" y="2304000"/>
            <a:ext cx="3507120" cy="3074400"/>
          </a:xfrm>
          <a:prstGeom prst="rect">
            <a:avLst/>
          </a:prstGeom>
          <a:noFill/>
          <a:ln>
            <a:noFill/>
          </a:ln>
        </p:spPr>
        <p:style>
          <a:lnRef idx="0">
            <a:scrgbClr r="0" g="0" b="0"/>
          </a:lnRef>
          <a:fillRef idx="0">
            <a:scrgbClr r="0" g="0" b="0"/>
          </a:fillRef>
          <a:effectRef idx="0">
            <a:scrgbClr r="0" g="0" b="0"/>
          </a:effectRef>
          <a:fontRef idx="minor"/>
        </p:style>
        <p:txBody>
          <a:bodyPr lIns="106560" tIns="106560" rIns="106560" bIns="106560"/>
          <a:lstStyle/>
          <a:p>
            <a:pPr>
              <a:lnSpc>
                <a:spcPct val="90000"/>
              </a:lnSpc>
            </a:pPr>
            <a:r>
              <a:rPr lang="en-NZ" sz="2800" b="0" strike="noStrike" spc="-1">
                <a:solidFill>
                  <a:srgbClr val="FFFFFF"/>
                </a:solidFill>
                <a:uFill>
                  <a:solidFill>
                    <a:srgbClr val="FFFFFF"/>
                  </a:solidFill>
                </a:uFill>
                <a:latin typeface="Palatino Linotype"/>
              </a:rPr>
              <a:t>Common data sources include:</a:t>
            </a:r>
            <a:endParaRPr lang="en-NZ" sz="1800" b="0" strike="noStrike" spc="-1">
              <a:solidFill>
                <a:srgbClr val="000000"/>
              </a:solidFill>
              <a:uFill>
                <a:solidFill>
                  <a:srgbClr val="FFFFFF"/>
                </a:solidFill>
              </a:uFill>
              <a:latin typeface="Arial"/>
            </a:endParaRPr>
          </a:p>
          <a:p>
            <a:pPr marL="228600" lvl="1" indent="-228240">
              <a:lnSpc>
                <a:spcPct val="90000"/>
              </a:lnSpc>
              <a:buClr>
                <a:srgbClr val="FFFFFF"/>
              </a:buClr>
              <a:buFont typeface="Symbol" charset="2"/>
              <a:buChar char=""/>
            </a:pPr>
            <a:r>
              <a:rPr lang="en-NZ" sz="2200" b="0" strike="noStrike" spc="-1">
                <a:solidFill>
                  <a:srgbClr val="FFFFFF"/>
                </a:solidFill>
                <a:uFill>
                  <a:solidFill>
                    <a:srgbClr val="FFFFFF"/>
                  </a:solidFill>
                </a:uFill>
                <a:latin typeface="Century Gothic"/>
              </a:rPr>
              <a:t>System call traces</a:t>
            </a:r>
            <a:endParaRPr lang="en-NZ" sz="1800" b="0" strike="noStrike" spc="-1">
              <a:solidFill>
                <a:srgbClr val="000000"/>
              </a:solidFill>
              <a:uFill>
                <a:solidFill>
                  <a:srgbClr val="FFFFFF"/>
                </a:solidFill>
              </a:uFill>
              <a:latin typeface="Arial"/>
            </a:endParaRPr>
          </a:p>
          <a:p>
            <a:pPr marL="228600" lvl="1" indent="-228240">
              <a:lnSpc>
                <a:spcPct val="90000"/>
              </a:lnSpc>
              <a:buClr>
                <a:srgbClr val="FFFFFF"/>
              </a:buClr>
              <a:buFont typeface="Symbol" charset="2"/>
              <a:buChar char=""/>
            </a:pPr>
            <a:r>
              <a:rPr lang="en-NZ" sz="2200" b="0" strike="noStrike" spc="-1">
                <a:solidFill>
                  <a:srgbClr val="FFFFFF"/>
                </a:solidFill>
                <a:uFill>
                  <a:solidFill>
                    <a:srgbClr val="FFFFFF"/>
                  </a:solidFill>
                </a:uFill>
                <a:latin typeface="Century Gothic"/>
              </a:rPr>
              <a:t>Audit (log file) records</a:t>
            </a:r>
            <a:endParaRPr lang="en-NZ" sz="1800" b="0" strike="noStrike" spc="-1">
              <a:solidFill>
                <a:srgbClr val="000000"/>
              </a:solidFill>
              <a:uFill>
                <a:solidFill>
                  <a:srgbClr val="FFFFFF"/>
                </a:solidFill>
              </a:uFill>
              <a:latin typeface="Arial"/>
            </a:endParaRPr>
          </a:p>
          <a:p>
            <a:pPr marL="228600" lvl="1" indent="-228240">
              <a:lnSpc>
                <a:spcPct val="90000"/>
              </a:lnSpc>
              <a:buClr>
                <a:srgbClr val="FFFFFF"/>
              </a:buClr>
              <a:buFont typeface="Symbol" charset="2"/>
              <a:buChar char=""/>
            </a:pPr>
            <a:r>
              <a:rPr lang="en-NZ" sz="2200" b="0" strike="noStrike" spc="-1">
                <a:solidFill>
                  <a:srgbClr val="FFFFFF"/>
                </a:solidFill>
                <a:uFill>
                  <a:solidFill>
                    <a:srgbClr val="FFFFFF"/>
                  </a:solidFill>
                </a:uFill>
                <a:latin typeface="Century Gothic"/>
              </a:rPr>
              <a:t>File integrity checksums</a:t>
            </a:r>
            <a:endParaRPr lang="en-NZ" sz="1800" b="0" strike="noStrike" spc="-1">
              <a:solidFill>
                <a:srgbClr val="000000"/>
              </a:solidFill>
              <a:uFill>
                <a:solidFill>
                  <a:srgbClr val="FFFFFF"/>
                </a:solidFill>
              </a:uFill>
              <a:latin typeface="Arial"/>
            </a:endParaRPr>
          </a:p>
          <a:p>
            <a:pPr marL="228600" lvl="1" indent="-228240">
              <a:lnSpc>
                <a:spcPct val="90000"/>
              </a:lnSpc>
              <a:buClr>
                <a:srgbClr val="FFFFFF"/>
              </a:buClr>
              <a:buFont typeface="Symbol" charset="2"/>
              <a:buChar char=""/>
            </a:pPr>
            <a:r>
              <a:rPr lang="en-NZ" sz="2200" b="0" strike="noStrike" spc="-1">
                <a:solidFill>
                  <a:srgbClr val="FFFFFF"/>
                </a:solidFill>
                <a:uFill>
                  <a:solidFill>
                    <a:srgbClr val="FFFFFF"/>
                  </a:solidFill>
                </a:uFill>
                <a:latin typeface="Century Gothic"/>
              </a:rPr>
              <a:t>Registry access</a:t>
            </a:r>
            <a:endParaRPr lang="en-NZ"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 name="Picture 2"/>
          <p:cNvPicPr/>
          <p:nvPr/>
        </p:nvPicPr>
        <p:blipFill>
          <a:blip r:embed="rId3"/>
          <a:srcRect l="-66" t="2902" r="-3005" b="1429"/>
          <a:stretch/>
        </p:blipFill>
        <p:spPr>
          <a:xfrm>
            <a:off x="11520" y="0"/>
            <a:ext cx="6939360" cy="6847560"/>
          </a:xfrm>
          <a:prstGeom prst="rect">
            <a:avLst/>
          </a:prstGeom>
          <a:ln>
            <a:noFill/>
          </a:ln>
        </p:spPr>
      </p:pic>
      <p:sp>
        <p:nvSpPr>
          <p:cNvPr id="413" name="CustomShape 1"/>
          <p:cNvSpPr/>
          <p:nvPr/>
        </p:nvSpPr>
        <p:spPr>
          <a:xfrm>
            <a:off x="7020360" y="548640"/>
            <a:ext cx="2123280" cy="350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NZ" sz="2800" b="0" strike="noStrike" spc="-1">
                <a:solidFill>
                  <a:srgbClr val="FFFFFF"/>
                </a:solidFill>
                <a:uFill>
                  <a:solidFill>
                    <a:srgbClr val="FFFFFF"/>
                  </a:solidFill>
                </a:uFill>
                <a:latin typeface="Century Gothic"/>
              </a:rPr>
              <a:t>Table 8.2</a:t>
            </a:r>
            <a:endParaRPr lang="en-NZ" sz="1800" b="0" strike="noStrike" spc="-1">
              <a:solidFill>
                <a:srgbClr val="000000"/>
              </a:solidFill>
              <a:uFill>
                <a:solidFill>
                  <a:srgbClr val="FFFFFF"/>
                </a:solidFill>
              </a:uFill>
              <a:latin typeface="Arial"/>
            </a:endParaRPr>
          </a:p>
          <a:p>
            <a:pPr algn="ctr">
              <a:lnSpc>
                <a:spcPct val="100000"/>
              </a:lnSpc>
            </a:pPr>
            <a:endParaRPr lang="en-NZ" sz="1800" b="0" strike="noStrike" spc="-1">
              <a:solidFill>
                <a:srgbClr val="000000"/>
              </a:solidFill>
              <a:uFill>
                <a:solidFill>
                  <a:srgbClr val="FFFFFF"/>
                </a:solidFill>
              </a:uFill>
              <a:latin typeface="Arial"/>
            </a:endParaRPr>
          </a:p>
          <a:p>
            <a:pPr algn="ctr">
              <a:lnSpc>
                <a:spcPct val="100000"/>
              </a:lnSpc>
            </a:pPr>
            <a:r>
              <a:rPr lang="en-NZ" sz="2800" b="0" strike="noStrike" spc="-1">
                <a:solidFill>
                  <a:srgbClr val="FFFFFF"/>
                </a:solidFill>
                <a:uFill>
                  <a:solidFill>
                    <a:srgbClr val="FFFFFF"/>
                  </a:solidFill>
                </a:uFill>
                <a:latin typeface="Century Gothic"/>
              </a:rPr>
              <a:t>Linux System Calls and Windows DLLs Monitored </a:t>
            </a:r>
            <a:endParaRPr lang="en-NZ" sz="1800" b="0" strike="noStrike" spc="-1">
              <a:solidFill>
                <a:srgbClr val="000000"/>
              </a:solidFill>
              <a:uFill>
                <a:solidFill>
                  <a:srgbClr val="FFFFFF"/>
                </a:solidFill>
              </a:uFill>
              <a:latin typeface="Arial"/>
            </a:endParaRPr>
          </a:p>
        </p:txBody>
      </p:sp>
      <p:sp>
        <p:nvSpPr>
          <p:cNvPr id="414" name="CustomShape 2"/>
          <p:cNvSpPr/>
          <p:nvPr/>
        </p:nvSpPr>
        <p:spPr>
          <a:xfrm>
            <a:off x="6948360" y="6165360"/>
            <a:ext cx="21952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NZ" sz="1100" b="0" strike="noStrike" spc="-1">
                <a:solidFill>
                  <a:srgbClr val="FFFFFF"/>
                </a:solidFill>
                <a:uFill>
                  <a:solidFill>
                    <a:srgbClr val="FFFFFF"/>
                  </a:solidFill>
                </a:uFill>
                <a:latin typeface="Century Gothic"/>
              </a:rPr>
              <a:t>(Table can be found on page 280 in the textbook)</a:t>
            </a:r>
            <a:endParaRPr lang="en-NZ" sz="1800" b="0" strike="noStrike" spc="-1">
              <a:solidFill>
                <a:srgbClr val="000000"/>
              </a:solidFill>
              <a:uFill>
                <a:solidFill>
                  <a:srgbClr val="FFFFFF"/>
                </a:solidFill>
              </a:uFill>
              <a:latin typeface="Arial"/>
            </a:endParaRPr>
          </a:p>
        </p:txBody>
      </p:sp>
    </p:spTree>
  </p:cSld>
  <p:clrMapOvr>
    <a:masterClrMapping/>
  </p:clrMapOvr>
  <p:transition spd="slow">
    <p:pull/>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5" name="Picture 1"/>
          <p:cNvPicPr/>
          <p:nvPr/>
        </p:nvPicPr>
        <p:blipFill>
          <a:blip r:embed="rId3"/>
          <a:srcRect l="2365" t="4183" r="1730" b="5320"/>
          <a:stretch/>
        </p:blipFill>
        <p:spPr>
          <a:xfrm>
            <a:off x="317520" y="286920"/>
            <a:ext cx="8511120" cy="6206040"/>
          </a:xfrm>
          <a:prstGeom prst="rect">
            <a:avLst/>
          </a:prstGeom>
          <a:ln>
            <a:noFill/>
          </a:ln>
        </p:spPr>
      </p:pic>
    </p:spTree>
  </p:cSld>
  <p:clrMapOvr>
    <a:masterClrMapping/>
  </p:clrMapOvr>
  <p:transition spd="slow">
    <p:dissolv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Picture 1"/>
          <p:cNvPicPr/>
          <p:nvPr/>
        </p:nvPicPr>
        <p:blipFill>
          <a:blip r:embed="rId3"/>
          <a:srcRect l="-2319" t="5972" r="2319" b="33695"/>
          <a:stretch/>
        </p:blipFill>
        <p:spPr>
          <a:xfrm>
            <a:off x="611640" y="404640"/>
            <a:ext cx="7976520" cy="6227640"/>
          </a:xfrm>
          <a:prstGeom prst="rect">
            <a:avLst/>
          </a:prstGeom>
          <a:ln>
            <a:noFill/>
          </a:ln>
        </p:spPr>
      </p:pic>
    </p:spTree>
  </p:cSld>
  <p:clrMapOvr>
    <a:masterClrMapping/>
  </p:clrMapOvr>
  <p:transition spd="slow">
    <p:newsflash/>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TextShape 1"/>
          <p:cNvSpPr txBox="1"/>
          <p:nvPr/>
        </p:nvSpPr>
        <p:spPr>
          <a:xfrm>
            <a:off x="1475640" y="404640"/>
            <a:ext cx="8229240" cy="1599840"/>
          </a:xfrm>
          <a:prstGeom prst="rect">
            <a:avLst/>
          </a:prstGeom>
          <a:noFill/>
          <a:ln>
            <a:noFill/>
          </a:ln>
        </p:spPr>
        <p:txBody>
          <a:bodyPr anchor="b"/>
          <a:lstStyle/>
          <a:p>
            <a:pPr algn="ctr"/>
            <a:r>
              <a:rPr lang="en-AU" sz="5400" b="0" strike="noStrike" spc="-1" dirty="0">
                <a:solidFill>
                  <a:srgbClr val="FFB91D"/>
                </a:solidFill>
                <a:uFill>
                  <a:solidFill>
                    <a:srgbClr val="FFFFFF"/>
                  </a:solidFill>
                </a:uFill>
                <a:latin typeface="Palatino Linotype"/>
              </a:rPr>
              <a:t>Network-Based IDS 
(NIDS)</a:t>
            </a:r>
            <a:endParaRPr lang="en-AU" sz="5400" b="0" strike="noStrike" spc="-1" dirty="0">
              <a:solidFill>
                <a:srgbClr val="FFFFFF"/>
              </a:solidFill>
              <a:uFill>
                <a:solidFill>
                  <a:srgbClr val="FFFFFF"/>
                </a:solidFill>
              </a:uFill>
              <a:latin typeface="Arial"/>
            </a:endParaRPr>
          </a:p>
        </p:txBody>
      </p:sp>
      <p:sp>
        <p:nvSpPr>
          <p:cNvPr id="418" name="CustomShape 2"/>
          <p:cNvSpPr/>
          <p:nvPr/>
        </p:nvSpPr>
        <p:spPr>
          <a:xfrm>
            <a:off x="467640" y="2781000"/>
            <a:ext cx="2619000" cy="15714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57240" tIns="57240" rIns="57240" bIns="57240" anchor="ctr"/>
          <a:lstStyle/>
          <a:p>
            <a:pPr algn="ctr">
              <a:lnSpc>
                <a:spcPct val="90000"/>
              </a:lnSpc>
            </a:pPr>
            <a:r>
              <a:rPr lang="en-NZ" sz="1500" b="1" strike="noStrike" spc="-1">
                <a:solidFill>
                  <a:srgbClr val="FFFFFF"/>
                </a:solidFill>
                <a:uFill>
                  <a:solidFill>
                    <a:srgbClr val="FFFFFF"/>
                  </a:solidFill>
                </a:uFill>
                <a:latin typeface="Century Gothic"/>
              </a:rPr>
              <a:t>Monitors traffic at selected points on a network</a:t>
            </a:r>
            <a:endParaRPr lang="en-NZ" sz="1800" b="0" strike="noStrike" spc="-1">
              <a:solidFill>
                <a:srgbClr val="000000"/>
              </a:solidFill>
              <a:uFill>
                <a:solidFill>
                  <a:srgbClr val="FFFFFF"/>
                </a:solidFill>
              </a:uFill>
              <a:latin typeface="Arial"/>
            </a:endParaRPr>
          </a:p>
        </p:txBody>
      </p:sp>
      <p:sp>
        <p:nvSpPr>
          <p:cNvPr id="419" name="CustomShape 3"/>
          <p:cNvSpPr/>
          <p:nvPr/>
        </p:nvSpPr>
        <p:spPr>
          <a:xfrm>
            <a:off x="3348720" y="2784240"/>
            <a:ext cx="2619000" cy="15714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57240" tIns="57240" rIns="57240" bIns="57240" anchor="ctr"/>
          <a:lstStyle/>
          <a:p>
            <a:pPr algn="ctr">
              <a:lnSpc>
                <a:spcPct val="90000"/>
              </a:lnSpc>
            </a:pPr>
            <a:r>
              <a:rPr lang="en-NZ" sz="1500" b="1" strike="noStrike" spc="-1">
                <a:solidFill>
                  <a:srgbClr val="FFFFFF"/>
                </a:solidFill>
                <a:uFill>
                  <a:solidFill>
                    <a:srgbClr val="FFFFFF"/>
                  </a:solidFill>
                </a:uFill>
                <a:latin typeface="Century Gothic"/>
              </a:rPr>
              <a:t>Examines traffic packet by packet in real or close to real time</a:t>
            </a:r>
            <a:endParaRPr lang="en-NZ" sz="1800" b="0" strike="noStrike" spc="-1">
              <a:solidFill>
                <a:srgbClr val="000000"/>
              </a:solidFill>
              <a:uFill>
                <a:solidFill>
                  <a:srgbClr val="FFFFFF"/>
                </a:solidFill>
              </a:uFill>
              <a:latin typeface="Arial"/>
            </a:endParaRPr>
          </a:p>
        </p:txBody>
      </p:sp>
      <p:sp>
        <p:nvSpPr>
          <p:cNvPr id="420" name="CustomShape 4"/>
          <p:cNvSpPr/>
          <p:nvPr/>
        </p:nvSpPr>
        <p:spPr>
          <a:xfrm>
            <a:off x="6230160" y="2784240"/>
            <a:ext cx="2619000" cy="15714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57240" tIns="57240" rIns="57240" bIns="57240" anchor="ctr"/>
          <a:lstStyle/>
          <a:p>
            <a:pPr algn="ctr">
              <a:lnSpc>
                <a:spcPct val="90000"/>
              </a:lnSpc>
            </a:pPr>
            <a:r>
              <a:rPr lang="en-NZ" sz="1500" b="1" strike="noStrike" spc="-1">
                <a:solidFill>
                  <a:srgbClr val="FFFFFF"/>
                </a:solidFill>
                <a:uFill>
                  <a:solidFill>
                    <a:srgbClr val="FFFFFF"/>
                  </a:solidFill>
                </a:uFill>
                <a:latin typeface="Century Gothic"/>
              </a:rPr>
              <a:t>May examine network, transport, and/or application-level protocol activity</a:t>
            </a:r>
            <a:endParaRPr lang="en-NZ" sz="1800" b="0" strike="noStrike" spc="-1">
              <a:solidFill>
                <a:srgbClr val="000000"/>
              </a:solidFill>
              <a:uFill>
                <a:solidFill>
                  <a:srgbClr val="FFFFFF"/>
                </a:solidFill>
              </a:uFill>
              <a:latin typeface="Arial"/>
            </a:endParaRPr>
          </a:p>
        </p:txBody>
      </p:sp>
      <p:sp>
        <p:nvSpPr>
          <p:cNvPr id="421" name="CustomShape 5"/>
          <p:cNvSpPr/>
          <p:nvPr/>
        </p:nvSpPr>
        <p:spPr>
          <a:xfrm>
            <a:off x="1908360" y="4617720"/>
            <a:ext cx="2619000" cy="15714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57240" tIns="57240" rIns="57240" bIns="57240" anchor="ctr"/>
          <a:lstStyle/>
          <a:p>
            <a:pPr algn="ctr">
              <a:lnSpc>
                <a:spcPct val="90000"/>
              </a:lnSpc>
            </a:pPr>
            <a:r>
              <a:rPr lang="en-NZ" sz="1500" b="1" strike="noStrike" spc="-1">
                <a:solidFill>
                  <a:srgbClr val="FFFFFF"/>
                </a:solidFill>
                <a:uFill>
                  <a:solidFill>
                    <a:srgbClr val="FFFFFF"/>
                  </a:solidFill>
                </a:uFill>
                <a:latin typeface="Century Gothic"/>
              </a:rPr>
              <a:t>Comprised of a number of sensors, one or more servers for NIDS management functions, and one or more management consoles for the human interface</a:t>
            </a:r>
            <a:endParaRPr lang="en-NZ" sz="1800" b="0" strike="noStrike" spc="-1">
              <a:solidFill>
                <a:srgbClr val="000000"/>
              </a:solidFill>
              <a:uFill>
                <a:solidFill>
                  <a:srgbClr val="FFFFFF"/>
                </a:solidFill>
              </a:uFill>
              <a:latin typeface="Arial"/>
            </a:endParaRPr>
          </a:p>
        </p:txBody>
      </p:sp>
      <p:sp>
        <p:nvSpPr>
          <p:cNvPr id="422" name="CustomShape 6"/>
          <p:cNvSpPr/>
          <p:nvPr/>
        </p:nvSpPr>
        <p:spPr>
          <a:xfrm>
            <a:off x="4789440" y="4617720"/>
            <a:ext cx="2619000" cy="15714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57240" tIns="57240" rIns="57240" bIns="57240" anchor="ctr"/>
          <a:lstStyle/>
          <a:p>
            <a:pPr algn="ctr">
              <a:lnSpc>
                <a:spcPct val="90000"/>
              </a:lnSpc>
            </a:pPr>
            <a:r>
              <a:rPr lang="en-NZ" sz="1500" b="1" strike="noStrike" spc="-1">
                <a:solidFill>
                  <a:srgbClr val="FFFFFF"/>
                </a:solidFill>
                <a:uFill>
                  <a:solidFill>
                    <a:srgbClr val="FFFFFF"/>
                  </a:solidFill>
                </a:uFill>
                <a:latin typeface="Century Gothic"/>
              </a:rPr>
              <a:t>Analysis of traffic patterns may be done at the sensor, the management server or a combination of the two</a:t>
            </a:r>
            <a:endParaRPr lang="en-NZ" sz="1800" b="0" strike="noStrike" spc="-1">
              <a:solidFill>
                <a:srgbClr val="000000"/>
              </a:solidFill>
              <a:uFill>
                <a:solidFill>
                  <a:srgbClr val="FFFFFF"/>
                </a:solidFill>
              </a:uFill>
              <a:latin typeface="Arial"/>
            </a:endParaRPr>
          </a:p>
        </p:txBody>
      </p:sp>
      <p:pic>
        <p:nvPicPr>
          <p:cNvPr id="423" name="Picture 50"/>
          <p:cNvPicPr/>
          <p:nvPr/>
        </p:nvPicPr>
        <p:blipFill>
          <a:blip r:embed="rId3"/>
          <a:stretch/>
        </p:blipFill>
        <p:spPr>
          <a:xfrm>
            <a:off x="0" y="0"/>
            <a:ext cx="2544480" cy="2639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4" name="Picture 3"/>
          <p:cNvPicPr/>
          <p:nvPr/>
        </p:nvPicPr>
        <p:blipFill>
          <a:blip r:embed="rId3"/>
          <a:srcRect l="7300" t="27031" r="3478" b="16670"/>
          <a:stretch/>
        </p:blipFill>
        <p:spPr>
          <a:xfrm>
            <a:off x="611640" y="188640"/>
            <a:ext cx="7860240" cy="6418800"/>
          </a:xfrm>
          <a:prstGeom prst="rect">
            <a:avLst/>
          </a:prstGeom>
          <a:ln>
            <a:noFill/>
          </a:ln>
        </p:spPr>
      </p:pic>
    </p:spTree>
  </p:cSld>
  <p:clrMapOvr>
    <a:masterClrMapping/>
  </p:clrMapOvr>
  <p:transition spd="slow">
    <p:dissolv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5" name="Picture 1"/>
          <p:cNvPicPr/>
          <p:nvPr/>
        </p:nvPicPr>
        <p:blipFill>
          <a:blip r:embed="rId3"/>
          <a:srcRect l="1917" t="4629" r="1730" b="7560"/>
          <a:stretch/>
        </p:blipFill>
        <p:spPr>
          <a:xfrm>
            <a:off x="297000" y="317520"/>
            <a:ext cx="8551080" cy="6021720"/>
          </a:xfrm>
          <a:prstGeom prst="rect">
            <a:avLst/>
          </a:prstGeom>
          <a:ln>
            <a:noFill/>
          </a:ln>
        </p:spPr>
      </p:pic>
    </p:spTree>
  </p:cSld>
  <p:clrMapOvr>
    <a:masterClrMapping/>
  </p:clrMapOvr>
  <p:transition spd="slow">
    <p:wheel spokes="2"/>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67640" y="-243360"/>
            <a:ext cx="8229240" cy="1599840"/>
          </a:xfrm>
          <a:prstGeom prst="rect">
            <a:avLst/>
          </a:prstGeom>
          <a:noFill/>
          <a:ln>
            <a:noFill/>
          </a:ln>
        </p:spPr>
        <p:txBody>
          <a:bodyPr anchor="b"/>
          <a:lstStyle/>
          <a:p>
            <a:pPr algn="ctr">
              <a:lnSpc>
                <a:spcPts val="2046"/>
              </a:lnSpc>
            </a:pPr>
            <a:r>
              <a:rPr lang="en-AU" sz="5400" b="0" strike="noStrike" spc="-1">
                <a:solidFill>
                  <a:srgbClr val="FFB91D"/>
                </a:solidFill>
                <a:uFill>
                  <a:solidFill>
                    <a:srgbClr val="FFFFFF"/>
                  </a:solidFill>
                </a:uFill>
                <a:latin typeface="Palatino Linotype"/>
              </a:rPr>
              <a:t>Examples of Intrusion</a:t>
            </a:r>
            <a:endParaRPr lang="en-AU" sz="5400" b="0" strike="noStrike" spc="-1">
              <a:solidFill>
                <a:srgbClr val="FFFFFF"/>
              </a:solidFill>
              <a:uFill>
                <a:solidFill>
                  <a:srgbClr val="FFFFFF"/>
                </a:solidFill>
              </a:uFill>
              <a:latin typeface="Arial"/>
            </a:endParaRPr>
          </a:p>
        </p:txBody>
      </p:sp>
      <p:sp>
        <p:nvSpPr>
          <p:cNvPr id="318" name="TextShape 2"/>
          <p:cNvSpPr txBox="1"/>
          <p:nvPr/>
        </p:nvSpPr>
        <p:spPr>
          <a:xfrm>
            <a:off x="457200" y="1828800"/>
            <a:ext cx="8229240" cy="4723920"/>
          </a:xfrm>
          <a:prstGeom prst="rect">
            <a:avLst/>
          </a:prstGeom>
          <a:noFill/>
          <a:ln>
            <a:noFill/>
          </a:ln>
        </p:spPr>
        <p:txBody>
          <a:bodyPr/>
          <a:lstStyle/>
          <a:p>
            <a:pPr marL="343080" indent="-342720">
              <a:lnSpc>
                <a:spcPct val="90000"/>
              </a:lnSpc>
              <a:buClr>
                <a:srgbClr val="CCB400"/>
              </a:buClr>
              <a:buFont typeface="Arial"/>
              <a:buChar char="•"/>
            </a:pPr>
            <a:r>
              <a:rPr lang="en-AU" sz="2800" b="0" strike="noStrike" spc="-1">
                <a:solidFill>
                  <a:srgbClr val="FFFFFF"/>
                </a:solidFill>
                <a:uFill>
                  <a:solidFill>
                    <a:srgbClr val="FFFFFF"/>
                  </a:solidFill>
                </a:uFill>
                <a:latin typeface="Century Gothic"/>
              </a:rPr>
              <a:t>Remote root compromise</a:t>
            </a:r>
            <a:endParaRPr lang="en-AU" sz="2400" b="0" strike="noStrike" spc="-1">
              <a:solidFill>
                <a:srgbClr val="FFFFFF"/>
              </a:solidFill>
              <a:uFill>
                <a:solidFill>
                  <a:srgbClr val="FFFFFF"/>
                </a:solidFill>
              </a:uFill>
              <a:latin typeface="Century Gothic"/>
            </a:endParaRPr>
          </a:p>
          <a:p>
            <a:pPr marL="343080" indent="-342720">
              <a:lnSpc>
                <a:spcPct val="90000"/>
              </a:lnSpc>
              <a:buClr>
                <a:srgbClr val="CCB400"/>
              </a:buClr>
              <a:buFont typeface="Arial"/>
              <a:buChar char="•"/>
            </a:pPr>
            <a:r>
              <a:rPr lang="en-AU" sz="2800" b="0" strike="noStrike" spc="-1">
                <a:solidFill>
                  <a:srgbClr val="FFFFFF"/>
                </a:solidFill>
                <a:uFill>
                  <a:solidFill>
                    <a:srgbClr val="FFFFFF"/>
                  </a:solidFill>
                </a:uFill>
                <a:latin typeface="Century Gothic"/>
              </a:rPr>
              <a:t>Web server defacement</a:t>
            </a:r>
            <a:endParaRPr lang="en-AU" sz="2400" b="0" strike="noStrike" spc="-1">
              <a:solidFill>
                <a:srgbClr val="FFFFFF"/>
              </a:solidFill>
              <a:uFill>
                <a:solidFill>
                  <a:srgbClr val="FFFFFF"/>
                </a:solidFill>
              </a:uFill>
              <a:latin typeface="Century Gothic"/>
            </a:endParaRPr>
          </a:p>
          <a:p>
            <a:pPr marL="343080" indent="-342720">
              <a:lnSpc>
                <a:spcPct val="90000"/>
              </a:lnSpc>
              <a:buClr>
                <a:srgbClr val="CCB400"/>
              </a:buClr>
              <a:buFont typeface="Arial"/>
              <a:buChar char="•"/>
            </a:pPr>
            <a:r>
              <a:rPr lang="en-AU" sz="2800" b="0" strike="noStrike" spc="-1">
                <a:solidFill>
                  <a:srgbClr val="FFFFFF"/>
                </a:solidFill>
                <a:uFill>
                  <a:solidFill>
                    <a:srgbClr val="FFFFFF"/>
                  </a:solidFill>
                </a:uFill>
                <a:latin typeface="Century Gothic"/>
              </a:rPr>
              <a:t>Guessing/cracking passwords</a:t>
            </a:r>
            <a:endParaRPr lang="en-AU" sz="2400" b="0" strike="noStrike" spc="-1">
              <a:solidFill>
                <a:srgbClr val="FFFFFF"/>
              </a:solidFill>
              <a:uFill>
                <a:solidFill>
                  <a:srgbClr val="FFFFFF"/>
                </a:solidFill>
              </a:uFill>
              <a:latin typeface="Century Gothic"/>
            </a:endParaRPr>
          </a:p>
          <a:p>
            <a:pPr marL="343080" indent="-342720">
              <a:lnSpc>
                <a:spcPct val="90000"/>
              </a:lnSpc>
              <a:buClr>
                <a:srgbClr val="CCB400"/>
              </a:buClr>
              <a:buFont typeface="Arial"/>
              <a:buChar char="•"/>
            </a:pPr>
            <a:r>
              <a:rPr lang="en-AU" sz="2800" b="0" strike="noStrike" spc="-1">
                <a:solidFill>
                  <a:srgbClr val="FFFFFF"/>
                </a:solidFill>
                <a:uFill>
                  <a:solidFill>
                    <a:srgbClr val="FFFFFF"/>
                  </a:solidFill>
                </a:uFill>
                <a:latin typeface="Century Gothic"/>
              </a:rPr>
              <a:t>Copying databases containing                    credit card numbers</a:t>
            </a:r>
            <a:endParaRPr lang="en-AU" sz="2400" b="0" strike="noStrike" spc="-1">
              <a:solidFill>
                <a:srgbClr val="FFFFFF"/>
              </a:solidFill>
              <a:uFill>
                <a:solidFill>
                  <a:srgbClr val="FFFFFF"/>
                </a:solidFill>
              </a:uFill>
              <a:latin typeface="Century Gothic"/>
            </a:endParaRPr>
          </a:p>
          <a:p>
            <a:pPr marL="343080" indent="-342720">
              <a:lnSpc>
                <a:spcPct val="90000"/>
              </a:lnSpc>
              <a:buClr>
                <a:srgbClr val="CCB400"/>
              </a:buClr>
              <a:buFont typeface="Arial"/>
              <a:buChar char="•"/>
            </a:pPr>
            <a:r>
              <a:rPr lang="en-AU" sz="2800" b="0" strike="noStrike" spc="-1">
                <a:solidFill>
                  <a:srgbClr val="FFFFFF"/>
                </a:solidFill>
                <a:uFill>
                  <a:solidFill>
                    <a:srgbClr val="FFFFFF"/>
                  </a:solidFill>
                </a:uFill>
                <a:latin typeface="Century Gothic"/>
              </a:rPr>
              <a:t>Viewing sensitive data without authorization</a:t>
            </a:r>
            <a:endParaRPr lang="en-AU" sz="2400" b="0" strike="noStrike" spc="-1">
              <a:solidFill>
                <a:srgbClr val="FFFFFF"/>
              </a:solidFill>
              <a:uFill>
                <a:solidFill>
                  <a:srgbClr val="FFFFFF"/>
                </a:solidFill>
              </a:uFill>
              <a:latin typeface="Century Gothic"/>
            </a:endParaRPr>
          </a:p>
          <a:p>
            <a:pPr marL="343080" indent="-342720">
              <a:lnSpc>
                <a:spcPct val="90000"/>
              </a:lnSpc>
              <a:buClr>
                <a:srgbClr val="CCB400"/>
              </a:buClr>
              <a:buFont typeface="Arial"/>
              <a:buChar char="•"/>
            </a:pPr>
            <a:r>
              <a:rPr lang="en-AU" sz="2800" b="0" strike="noStrike" spc="-1">
                <a:solidFill>
                  <a:srgbClr val="FFFFFF"/>
                </a:solidFill>
                <a:uFill>
                  <a:solidFill>
                    <a:srgbClr val="FFFFFF"/>
                  </a:solidFill>
                </a:uFill>
                <a:latin typeface="Century Gothic"/>
              </a:rPr>
              <a:t>Running a packet sniffer</a:t>
            </a:r>
            <a:endParaRPr lang="en-AU" sz="2400" b="0" strike="noStrike" spc="-1">
              <a:solidFill>
                <a:srgbClr val="FFFFFF"/>
              </a:solidFill>
              <a:uFill>
                <a:solidFill>
                  <a:srgbClr val="FFFFFF"/>
                </a:solidFill>
              </a:uFill>
              <a:latin typeface="Century Gothic"/>
            </a:endParaRPr>
          </a:p>
          <a:p>
            <a:pPr marL="343080" indent="-342720">
              <a:lnSpc>
                <a:spcPct val="90000"/>
              </a:lnSpc>
              <a:buClr>
                <a:srgbClr val="CCB400"/>
              </a:buClr>
              <a:buFont typeface="Arial"/>
              <a:buChar char="•"/>
            </a:pPr>
            <a:r>
              <a:rPr lang="en-AU" sz="2800" b="0" strike="noStrike" spc="-1">
                <a:solidFill>
                  <a:srgbClr val="FFFFFF"/>
                </a:solidFill>
                <a:uFill>
                  <a:solidFill>
                    <a:srgbClr val="FFFFFF"/>
                  </a:solidFill>
                </a:uFill>
                <a:latin typeface="Century Gothic"/>
              </a:rPr>
              <a:t>Distributing pirated software</a:t>
            </a:r>
            <a:endParaRPr lang="en-AU" sz="2400" b="0" strike="noStrike" spc="-1">
              <a:solidFill>
                <a:srgbClr val="FFFFFF"/>
              </a:solidFill>
              <a:uFill>
                <a:solidFill>
                  <a:srgbClr val="FFFFFF"/>
                </a:solidFill>
              </a:uFill>
              <a:latin typeface="Century Gothic"/>
            </a:endParaRPr>
          </a:p>
          <a:p>
            <a:pPr marL="343080" indent="-342720">
              <a:lnSpc>
                <a:spcPct val="90000"/>
              </a:lnSpc>
              <a:buClr>
                <a:srgbClr val="CCB400"/>
              </a:buClr>
              <a:buFont typeface="Arial"/>
              <a:buChar char="•"/>
            </a:pPr>
            <a:r>
              <a:rPr lang="en-AU" sz="2800" b="0" strike="noStrike" spc="-1">
                <a:solidFill>
                  <a:srgbClr val="FFFFFF"/>
                </a:solidFill>
                <a:uFill>
                  <a:solidFill>
                    <a:srgbClr val="FFFFFF"/>
                  </a:solidFill>
                </a:uFill>
                <a:latin typeface="Century Gothic"/>
              </a:rPr>
              <a:t>Using an unsecured modem to access internal network</a:t>
            </a:r>
            <a:endParaRPr lang="en-AU" sz="2400" b="0" strike="noStrike" spc="-1">
              <a:solidFill>
                <a:srgbClr val="FFFFFF"/>
              </a:solidFill>
              <a:uFill>
                <a:solidFill>
                  <a:srgbClr val="FFFFFF"/>
                </a:solidFill>
              </a:uFill>
              <a:latin typeface="Century Gothic"/>
            </a:endParaRPr>
          </a:p>
          <a:p>
            <a:pPr marL="343080" indent="-342720">
              <a:lnSpc>
                <a:spcPct val="90000"/>
              </a:lnSpc>
              <a:buClr>
                <a:srgbClr val="CCB400"/>
              </a:buClr>
              <a:buFont typeface="Arial"/>
              <a:buChar char="•"/>
            </a:pPr>
            <a:r>
              <a:rPr lang="en-AU" sz="2800" b="0" strike="noStrike" spc="-1">
                <a:solidFill>
                  <a:srgbClr val="FFFFFF"/>
                </a:solidFill>
                <a:uFill>
                  <a:solidFill>
                    <a:srgbClr val="FFFFFF"/>
                  </a:solidFill>
                </a:uFill>
                <a:latin typeface="Century Gothic"/>
              </a:rPr>
              <a:t>Impersonating an executive to get information</a:t>
            </a:r>
            <a:endParaRPr lang="en-AU" sz="2400" b="0" strike="noStrike" spc="-1">
              <a:solidFill>
                <a:srgbClr val="FFFFFF"/>
              </a:solidFill>
              <a:uFill>
                <a:solidFill>
                  <a:srgbClr val="FFFFFF"/>
                </a:solidFill>
              </a:uFill>
              <a:latin typeface="Century Gothic"/>
            </a:endParaRPr>
          </a:p>
          <a:p>
            <a:pPr marL="343080" indent="-342720">
              <a:lnSpc>
                <a:spcPct val="90000"/>
              </a:lnSpc>
              <a:buClr>
                <a:srgbClr val="CCB400"/>
              </a:buClr>
              <a:buFont typeface="Arial"/>
              <a:buChar char="•"/>
            </a:pPr>
            <a:r>
              <a:rPr lang="en-AU" sz="2800" b="0" strike="noStrike" spc="-1">
                <a:solidFill>
                  <a:srgbClr val="FFFFFF"/>
                </a:solidFill>
                <a:uFill>
                  <a:solidFill>
                    <a:srgbClr val="FFFFFF"/>
                  </a:solidFill>
                </a:uFill>
                <a:latin typeface="Century Gothic"/>
              </a:rPr>
              <a:t>Using an unattended workstation</a:t>
            </a:r>
            <a:endParaRPr lang="en-AU" sz="2400" b="0" strike="noStrike" spc="-1">
              <a:solidFill>
                <a:srgbClr val="FFFFFF"/>
              </a:solidFill>
              <a:uFill>
                <a:solidFill>
                  <a:srgbClr val="FFFFFF"/>
                </a:solidFill>
              </a:uFill>
              <a:latin typeface="Century Gothic"/>
            </a:endParaRPr>
          </a:p>
        </p:txBody>
      </p:sp>
      <p:pic>
        <p:nvPicPr>
          <p:cNvPr id="319" name="Picture 3"/>
          <p:cNvPicPr/>
          <p:nvPr/>
        </p:nvPicPr>
        <p:blipFill>
          <a:blip r:embed="rId3"/>
          <a:stretch/>
        </p:blipFill>
        <p:spPr>
          <a:xfrm>
            <a:off x="6804360" y="1556640"/>
            <a:ext cx="1800000" cy="2062800"/>
          </a:xfrm>
          <a:prstGeom prst="rect">
            <a:avLst/>
          </a:prstGeom>
          <a:ln>
            <a:noFill/>
          </a:ln>
          <a:effectLst>
            <a:softEdge rad="63500"/>
          </a:effec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extShape 1"/>
          <p:cNvSpPr txBox="1"/>
          <p:nvPr/>
        </p:nvSpPr>
        <p:spPr>
          <a:xfrm>
            <a:off x="457200" y="0"/>
            <a:ext cx="8229240" cy="1599840"/>
          </a:xfrm>
          <a:prstGeom prst="rect">
            <a:avLst/>
          </a:prstGeom>
          <a:noFill/>
          <a:ln>
            <a:noFill/>
          </a:ln>
        </p:spPr>
        <p:txBody>
          <a:bodyPr anchor="b"/>
          <a:lstStyle/>
          <a:p>
            <a:pPr algn="ctr">
              <a:lnSpc>
                <a:spcPct val="100000"/>
              </a:lnSpc>
            </a:pPr>
            <a:r>
              <a:rPr lang="en-AU" sz="5400" b="0" strike="noStrike" spc="-1">
                <a:solidFill>
                  <a:srgbClr val="FFB91D"/>
                </a:solidFill>
                <a:uFill>
                  <a:solidFill>
                    <a:srgbClr val="FFFFFF"/>
                  </a:solidFill>
                </a:uFill>
                <a:latin typeface="Palatino Linotype"/>
              </a:rPr>
              <a:t>Intrusion Detection Techniques</a:t>
            </a:r>
            <a:endParaRPr lang="en-AU" sz="5400" b="0" strike="noStrike" spc="-1">
              <a:solidFill>
                <a:srgbClr val="FFFFFF"/>
              </a:solidFill>
              <a:uFill>
                <a:solidFill>
                  <a:srgbClr val="FFFFFF"/>
                </a:solidFill>
              </a:uFill>
              <a:latin typeface="Arial"/>
            </a:endParaRPr>
          </a:p>
        </p:txBody>
      </p:sp>
      <p:sp>
        <p:nvSpPr>
          <p:cNvPr id="427" name="TextShape 2"/>
          <p:cNvSpPr txBox="1"/>
          <p:nvPr/>
        </p:nvSpPr>
        <p:spPr>
          <a:xfrm>
            <a:off x="395640" y="1772640"/>
            <a:ext cx="4039920" cy="897120"/>
          </a:xfrm>
          <a:prstGeom prst="rect">
            <a:avLst/>
          </a:prstGeom>
          <a:noFill/>
          <a:ln>
            <a:noFill/>
          </a:ln>
        </p:spPr>
        <p:txBody>
          <a:bodyPr anchor="b"/>
          <a:lstStyle/>
          <a:p>
            <a:pPr algn="ctr">
              <a:lnSpc>
                <a:spcPct val="100000"/>
              </a:lnSpc>
            </a:pPr>
            <a:r>
              <a:rPr lang="en-AU" sz="2400" b="0" strike="noStrike" spc="-1">
                <a:solidFill>
                  <a:srgbClr val="FFFFFF"/>
                </a:solidFill>
                <a:uFill>
                  <a:solidFill>
                    <a:srgbClr val="FFFFFF"/>
                  </a:solidFill>
                </a:uFill>
                <a:latin typeface="Century Gothic"/>
              </a:rPr>
              <a:t>Attacks suitable for</a:t>
            </a:r>
          </a:p>
          <a:p>
            <a:pPr algn="ctr">
              <a:lnSpc>
                <a:spcPct val="100000"/>
              </a:lnSpc>
            </a:pPr>
            <a:r>
              <a:rPr lang="en-AU" sz="2400" b="0" strike="noStrike" spc="-1">
                <a:solidFill>
                  <a:srgbClr val="FFFFFF"/>
                </a:solidFill>
                <a:uFill>
                  <a:solidFill>
                    <a:srgbClr val="FFFFFF"/>
                  </a:solidFill>
                </a:uFill>
                <a:latin typeface="Century Gothic"/>
              </a:rPr>
              <a:t>Signature detection</a:t>
            </a:r>
          </a:p>
        </p:txBody>
      </p:sp>
      <p:sp>
        <p:nvSpPr>
          <p:cNvPr id="428" name="TextShape 3"/>
          <p:cNvSpPr txBox="1"/>
          <p:nvPr/>
        </p:nvSpPr>
        <p:spPr>
          <a:xfrm>
            <a:off x="4716000" y="1772640"/>
            <a:ext cx="4041360" cy="897120"/>
          </a:xfrm>
          <a:prstGeom prst="rect">
            <a:avLst/>
          </a:prstGeom>
          <a:noFill/>
          <a:ln>
            <a:noFill/>
          </a:ln>
        </p:spPr>
        <p:txBody>
          <a:bodyPr anchor="b"/>
          <a:lstStyle/>
          <a:p>
            <a:pPr algn="ctr">
              <a:lnSpc>
                <a:spcPct val="100000"/>
              </a:lnSpc>
            </a:pPr>
            <a:r>
              <a:rPr lang="en-AU" sz="2400" b="0" strike="noStrike" spc="-1">
                <a:solidFill>
                  <a:srgbClr val="FFFFFF"/>
                </a:solidFill>
                <a:uFill>
                  <a:solidFill>
                    <a:srgbClr val="FFFFFF"/>
                  </a:solidFill>
                </a:uFill>
                <a:latin typeface="Century Gothic"/>
              </a:rPr>
              <a:t>Attacks suitable for</a:t>
            </a:r>
          </a:p>
          <a:p>
            <a:pPr algn="ctr">
              <a:lnSpc>
                <a:spcPct val="100000"/>
              </a:lnSpc>
            </a:pPr>
            <a:r>
              <a:rPr lang="en-AU" sz="2400" b="0" strike="noStrike" spc="-1">
                <a:solidFill>
                  <a:srgbClr val="FFFFFF"/>
                </a:solidFill>
                <a:uFill>
                  <a:solidFill>
                    <a:srgbClr val="FFFFFF"/>
                  </a:solidFill>
                </a:uFill>
                <a:latin typeface="Century Gothic"/>
              </a:rPr>
              <a:t>Anomaly detection</a:t>
            </a:r>
          </a:p>
        </p:txBody>
      </p:sp>
      <p:sp>
        <p:nvSpPr>
          <p:cNvPr id="429" name="TextShape 4"/>
          <p:cNvSpPr txBox="1"/>
          <p:nvPr/>
        </p:nvSpPr>
        <p:spPr>
          <a:xfrm>
            <a:off x="395640" y="3069000"/>
            <a:ext cx="4041360" cy="3553200"/>
          </a:xfrm>
          <a:prstGeom prst="rect">
            <a:avLst/>
          </a:prstGeom>
          <a:noFill/>
          <a:ln>
            <a:noFill/>
          </a:ln>
        </p:spPr>
        <p:txBody>
          <a:bodyPr/>
          <a:lstStyle/>
          <a:p>
            <a:pPr marL="343080" indent="-342720">
              <a:lnSpc>
                <a:spcPct val="100000"/>
              </a:lnSpc>
              <a:buClr>
                <a:srgbClr val="CCB400"/>
              </a:buClr>
              <a:buFont typeface="Arial"/>
              <a:buChar char="•"/>
            </a:pPr>
            <a:r>
              <a:rPr lang="en-AU" sz="2000" b="0" strike="noStrike" spc="-1">
                <a:solidFill>
                  <a:srgbClr val="FFFFFF"/>
                </a:solidFill>
                <a:uFill>
                  <a:solidFill>
                    <a:srgbClr val="FFFFFF"/>
                  </a:solidFill>
                </a:uFill>
                <a:latin typeface="Century Gothic"/>
              </a:rPr>
              <a:t>Application layer reconnaissance and attacks</a:t>
            </a:r>
            <a:endParaRPr lang="en-AU" sz="2400" b="0" strike="noStrike" spc="-1">
              <a:solidFill>
                <a:srgbClr val="FFFFFF"/>
              </a:solidFill>
              <a:uFill>
                <a:solidFill>
                  <a:srgbClr val="FFFFFF"/>
                </a:solidFill>
              </a:uFill>
              <a:latin typeface="Century Gothic"/>
            </a:endParaRPr>
          </a:p>
          <a:p>
            <a:pPr marL="343080" indent="-342720">
              <a:lnSpc>
                <a:spcPct val="100000"/>
              </a:lnSpc>
              <a:buClr>
                <a:srgbClr val="CCB400"/>
              </a:buClr>
              <a:buFont typeface="Arial"/>
              <a:buChar char="•"/>
            </a:pPr>
            <a:r>
              <a:rPr lang="en-AU" sz="2000" b="0" strike="noStrike" spc="-1">
                <a:solidFill>
                  <a:srgbClr val="FFFFFF"/>
                </a:solidFill>
                <a:uFill>
                  <a:solidFill>
                    <a:srgbClr val="FFFFFF"/>
                  </a:solidFill>
                </a:uFill>
                <a:latin typeface="Century Gothic"/>
              </a:rPr>
              <a:t>Transport layer reconnaissance and attacks</a:t>
            </a:r>
            <a:endParaRPr lang="en-AU" sz="2400" b="0" strike="noStrike" spc="-1">
              <a:solidFill>
                <a:srgbClr val="FFFFFF"/>
              </a:solidFill>
              <a:uFill>
                <a:solidFill>
                  <a:srgbClr val="FFFFFF"/>
                </a:solidFill>
              </a:uFill>
              <a:latin typeface="Century Gothic"/>
            </a:endParaRPr>
          </a:p>
          <a:p>
            <a:pPr marL="343080" indent="-342720">
              <a:lnSpc>
                <a:spcPct val="100000"/>
              </a:lnSpc>
              <a:buClr>
                <a:srgbClr val="CCB400"/>
              </a:buClr>
              <a:buFont typeface="Arial"/>
              <a:buChar char="•"/>
            </a:pPr>
            <a:r>
              <a:rPr lang="en-AU" sz="2000" b="0" strike="noStrike" spc="-1">
                <a:solidFill>
                  <a:srgbClr val="FFFFFF"/>
                </a:solidFill>
                <a:uFill>
                  <a:solidFill>
                    <a:srgbClr val="FFFFFF"/>
                  </a:solidFill>
                </a:uFill>
                <a:latin typeface="Century Gothic"/>
              </a:rPr>
              <a:t>Network layer reconnaissance and attacks</a:t>
            </a:r>
            <a:endParaRPr lang="en-AU" sz="2400" b="0" strike="noStrike" spc="-1">
              <a:solidFill>
                <a:srgbClr val="FFFFFF"/>
              </a:solidFill>
              <a:uFill>
                <a:solidFill>
                  <a:srgbClr val="FFFFFF"/>
                </a:solidFill>
              </a:uFill>
              <a:latin typeface="Century Gothic"/>
            </a:endParaRPr>
          </a:p>
          <a:p>
            <a:pPr marL="343080" indent="-342720">
              <a:lnSpc>
                <a:spcPct val="100000"/>
              </a:lnSpc>
              <a:buClr>
                <a:srgbClr val="CCB400"/>
              </a:buClr>
              <a:buFont typeface="Arial"/>
              <a:buChar char="•"/>
            </a:pPr>
            <a:r>
              <a:rPr lang="en-AU" sz="2000" b="0" strike="noStrike" spc="-1">
                <a:solidFill>
                  <a:srgbClr val="FFFFFF"/>
                </a:solidFill>
                <a:uFill>
                  <a:solidFill>
                    <a:srgbClr val="FFFFFF"/>
                  </a:solidFill>
                </a:uFill>
                <a:latin typeface="Century Gothic"/>
              </a:rPr>
              <a:t>Unexpected application services</a:t>
            </a:r>
            <a:endParaRPr lang="en-AU" sz="2400" b="0" strike="noStrike" spc="-1">
              <a:solidFill>
                <a:srgbClr val="FFFFFF"/>
              </a:solidFill>
              <a:uFill>
                <a:solidFill>
                  <a:srgbClr val="FFFFFF"/>
                </a:solidFill>
              </a:uFill>
              <a:latin typeface="Century Gothic"/>
            </a:endParaRPr>
          </a:p>
          <a:p>
            <a:pPr marL="343080" indent="-342720">
              <a:lnSpc>
                <a:spcPct val="100000"/>
              </a:lnSpc>
              <a:buClr>
                <a:srgbClr val="CCB400"/>
              </a:buClr>
              <a:buFont typeface="Arial"/>
              <a:buChar char="•"/>
            </a:pPr>
            <a:r>
              <a:rPr lang="en-AU" sz="2000" b="0" strike="noStrike" spc="-1">
                <a:solidFill>
                  <a:srgbClr val="FFFFFF"/>
                </a:solidFill>
                <a:uFill>
                  <a:solidFill>
                    <a:srgbClr val="FFFFFF"/>
                  </a:solidFill>
                </a:uFill>
                <a:latin typeface="Century Gothic"/>
              </a:rPr>
              <a:t>Policy violations</a:t>
            </a:r>
            <a:endParaRPr lang="en-AU" sz="2400" b="0" strike="noStrike" spc="-1">
              <a:solidFill>
                <a:srgbClr val="FFFFFF"/>
              </a:solidFill>
              <a:uFill>
                <a:solidFill>
                  <a:srgbClr val="FFFFFF"/>
                </a:solidFill>
              </a:uFill>
              <a:latin typeface="Century Gothic"/>
            </a:endParaRPr>
          </a:p>
        </p:txBody>
      </p:sp>
      <p:sp>
        <p:nvSpPr>
          <p:cNvPr id="430" name="TextShape 5"/>
          <p:cNvSpPr txBox="1"/>
          <p:nvPr/>
        </p:nvSpPr>
        <p:spPr>
          <a:xfrm>
            <a:off x="4932000" y="3213000"/>
            <a:ext cx="3681360" cy="3480840"/>
          </a:xfrm>
          <a:prstGeom prst="rect">
            <a:avLst/>
          </a:prstGeom>
          <a:noFill/>
          <a:ln>
            <a:noFill/>
          </a:ln>
        </p:spPr>
        <p:txBody>
          <a:bodyPr/>
          <a:lstStyle/>
          <a:p>
            <a:pPr marL="343080" indent="-342720">
              <a:lnSpc>
                <a:spcPct val="100000"/>
              </a:lnSpc>
              <a:buClr>
                <a:srgbClr val="CCB400"/>
              </a:buClr>
              <a:buFont typeface="Arial"/>
              <a:buChar char="•"/>
            </a:pPr>
            <a:r>
              <a:rPr lang="en-AU" sz="2000" b="0" strike="noStrike" spc="-1">
                <a:solidFill>
                  <a:srgbClr val="FFFFFF"/>
                </a:solidFill>
                <a:uFill>
                  <a:solidFill>
                    <a:srgbClr val="FFFFFF"/>
                  </a:solidFill>
                </a:uFill>
                <a:latin typeface="Century Gothic"/>
              </a:rPr>
              <a:t>Denial-of-service (DoS) attacks</a:t>
            </a:r>
            <a:endParaRPr lang="en-AU" sz="2400" b="0" strike="noStrike" spc="-1">
              <a:solidFill>
                <a:srgbClr val="FFFFFF"/>
              </a:solidFill>
              <a:uFill>
                <a:solidFill>
                  <a:srgbClr val="FFFFFF"/>
                </a:solidFill>
              </a:uFill>
              <a:latin typeface="Century Gothic"/>
            </a:endParaRPr>
          </a:p>
          <a:p>
            <a:pPr marL="343080" indent="-342720">
              <a:lnSpc>
                <a:spcPct val="100000"/>
              </a:lnSpc>
              <a:buClr>
                <a:srgbClr val="CCB400"/>
              </a:buClr>
              <a:buFont typeface="Arial"/>
              <a:buChar char="•"/>
            </a:pPr>
            <a:r>
              <a:rPr lang="en-AU" sz="2000" b="0" strike="noStrike" spc="-1">
                <a:solidFill>
                  <a:srgbClr val="FFFFFF"/>
                </a:solidFill>
                <a:uFill>
                  <a:solidFill>
                    <a:srgbClr val="FFFFFF"/>
                  </a:solidFill>
                </a:uFill>
                <a:latin typeface="Century Gothic"/>
              </a:rPr>
              <a:t>Scanning</a:t>
            </a:r>
            <a:endParaRPr lang="en-AU" sz="2400" b="0" strike="noStrike" spc="-1">
              <a:solidFill>
                <a:srgbClr val="FFFFFF"/>
              </a:solidFill>
              <a:uFill>
                <a:solidFill>
                  <a:srgbClr val="FFFFFF"/>
                </a:solidFill>
              </a:uFill>
              <a:latin typeface="Century Gothic"/>
            </a:endParaRPr>
          </a:p>
          <a:p>
            <a:pPr marL="343080" indent="-342720">
              <a:lnSpc>
                <a:spcPct val="100000"/>
              </a:lnSpc>
              <a:buClr>
                <a:srgbClr val="CCB400"/>
              </a:buClr>
              <a:buFont typeface="Arial"/>
              <a:buChar char="•"/>
            </a:pPr>
            <a:r>
              <a:rPr lang="en-AU" sz="2000" b="0" strike="noStrike" spc="-1">
                <a:solidFill>
                  <a:srgbClr val="FFFFFF"/>
                </a:solidFill>
                <a:uFill>
                  <a:solidFill>
                    <a:srgbClr val="FFFFFF"/>
                  </a:solidFill>
                </a:uFill>
                <a:latin typeface="Century Gothic"/>
              </a:rPr>
              <a:t>Worms </a:t>
            </a:r>
            <a:endParaRPr lang="en-AU" sz="2400" b="0" strike="noStrike" spc="-1">
              <a:solidFill>
                <a:srgbClr val="FFFFFF"/>
              </a:solidFill>
              <a:uFill>
                <a:solidFill>
                  <a:srgbClr val="FFFFFF"/>
                </a:solidFill>
              </a:uFill>
              <a:latin typeface="Century Gothic"/>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TextShape 1"/>
          <p:cNvSpPr txBox="1"/>
          <p:nvPr/>
        </p:nvSpPr>
        <p:spPr>
          <a:xfrm>
            <a:off x="457200" y="0"/>
            <a:ext cx="8229240" cy="1599840"/>
          </a:xfrm>
          <a:prstGeom prst="rect">
            <a:avLst/>
          </a:prstGeom>
          <a:noFill/>
          <a:ln>
            <a:noFill/>
          </a:ln>
        </p:spPr>
        <p:txBody>
          <a:bodyPr anchor="b"/>
          <a:lstStyle/>
          <a:p>
            <a:pPr algn="ctr"/>
            <a:r>
              <a:rPr lang="en-AU" sz="5400" b="0" strike="noStrike" spc="-1" dirty="0" smtClean="0">
                <a:solidFill>
                  <a:srgbClr val="C5D1D7"/>
                </a:solidFill>
                <a:uFill>
                  <a:solidFill>
                    <a:srgbClr val="FFFFFF"/>
                  </a:solidFill>
                </a:uFill>
                <a:latin typeface="Palatino Linotype"/>
              </a:rPr>
              <a:t>Stateful </a:t>
            </a:r>
            <a:r>
              <a:rPr lang="en-AU" sz="5400" b="0" strike="noStrike" spc="-1" dirty="0">
                <a:solidFill>
                  <a:srgbClr val="C5D1D7"/>
                </a:solidFill>
                <a:uFill>
                  <a:solidFill>
                    <a:srgbClr val="FFFFFF"/>
                  </a:solidFill>
                </a:uFill>
                <a:latin typeface="Palatino Linotype"/>
              </a:rPr>
              <a:t>Protocol Analysis (SPA)</a:t>
            </a:r>
            <a:endParaRPr lang="en-AU" sz="5400" b="0" strike="noStrike" spc="-1" dirty="0">
              <a:solidFill>
                <a:srgbClr val="FFFFFF"/>
              </a:solidFill>
              <a:uFill>
                <a:solidFill>
                  <a:srgbClr val="FFFFFF"/>
                </a:solidFill>
              </a:uFill>
              <a:latin typeface="Arial"/>
            </a:endParaRPr>
          </a:p>
        </p:txBody>
      </p:sp>
      <p:sp>
        <p:nvSpPr>
          <p:cNvPr id="432" name="TextShape 2"/>
          <p:cNvSpPr txBox="1"/>
          <p:nvPr/>
        </p:nvSpPr>
        <p:spPr>
          <a:xfrm>
            <a:off x="395640" y="1989000"/>
            <a:ext cx="8229240" cy="4525560"/>
          </a:xfrm>
          <a:prstGeom prst="rect">
            <a:avLst/>
          </a:prstGeom>
          <a:noFill/>
          <a:ln>
            <a:noFill/>
          </a:ln>
        </p:spPr>
        <p:txBody>
          <a:bodyPr/>
          <a:lstStyle/>
          <a:p>
            <a:pPr marL="343080" indent="-342720">
              <a:lnSpc>
                <a:spcPct val="100000"/>
              </a:lnSpc>
              <a:buClr>
                <a:srgbClr val="FFFFFF"/>
              </a:buClr>
              <a:buFont typeface="Arial"/>
              <a:buChar char="•"/>
            </a:pPr>
            <a:r>
              <a:rPr lang="en-AU" sz="2400" b="0" strike="noStrike" spc="-1">
                <a:solidFill>
                  <a:srgbClr val="FFFFFF"/>
                </a:solidFill>
                <a:uFill>
                  <a:solidFill>
                    <a:srgbClr val="FFFFFF"/>
                  </a:solidFill>
                </a:uFill>
                <a:latin typeface="Century Gothic"/>
              </a:rPr>
              <a:t>Subset of anomaly detection that compares observed network traffic against predetermined universal vendor supplied profiles of benign protocol traffic</a:t>
            </a:r>
          </a:p>
          <a:p>
            <a:pPr marL="743040" lvl="1" indent="-285480">
              <a:lnSpc>
                <a:spcPct val="100000"/>
              </a:lnSpc>
              <a:buClr>
                <a:srgbClr val="FFFFFF"/>
              </a:buClr>
              <a:buFont typeface="Courier New"/>
              <a:buChar char="o"/>
            </a:pPr>
            <a:r>
              <a:rPr lang="en-AU" sz="2000" b="0" strike="noStrike" spc="-1">
                <a:solidFill>
                  <a:srgbClr val="FFFFFF"/>
                </a:solidFill>
                <a:uFill>
                  <a:solidFill>
                    <a:srgbClr val="FFFFFF"/>
                  </a:solidFill>
                </a:uFill>
                <a:latin typeface="Century Gothic"/>
              </a:rPr>
              <a:t>This distinguishes it from anomaly techniques trained with organization specific traffic protocols</a:t>
            </a:r>
            <a:endParaRPr lang="en-AU" sz="1600" b="0" strike="noStrike" spc="-1">
              <a:solidFill>
                <a:srgbClr val="FFFFFF"/>
              </a:solidFill>
              <a:uFill>
                <a:solidFill>
                  <a:srgbClr val="FFFFFF"/>
                </a:solidFill>
              </a:uFill>
              <a:latin typeface="Century Gothic"/>
            </a:endParaRPr>
          </a:p>
          <a:p>
            <a:pPr marL="343080" lvl="1" indent="-342720">
              <a:lnSpc>
                <a:spcPct val="100000"/>
              </a:lnSpc>
              <a:buClr>
                <a:srgbClr val="FFFFFF"/>
              </a:buClr>
              <a:buFont typeface="Arial"/>
              <a:buChar char="•"/>
            </a:pPr>
            <a:r>
              <a:rPr lang="en-AU" sz="2400" b="0" strike="noStrike" spc="-1">
                <a:solidFill>
                  <a:srgbClr val="FFFFFF"/>
                </a:solidFill>
                <a:uFill>
                  <a:solidFill>
                    <a:srgbClr val="FFFFFF"/>
                  </a:solidFill>
                </a:uFill>
                <a:latin typeface="Century Gothic"/>
              </a:rPr>
              <a:t>Understands and tracks network, transport, and application protocol states to ensure they progress as expected</a:t>
            </a:r>
            <a:endParaRPr lang="en-AU" sz="1600" b="0" strike="noStrike" spc="-1">
              <a:solidFill>
                <a:srgbClr val="FFFFFF"/>
              </a:solidFill>
              <a:uFill>
                <a:solidFill>
                  <a:srgbClr val="FFFFFF"/>
                </a:solidFill>
              </a:uFill>
              <a:latin typeface="Century Gothic"/>
            </a:endParaRPr>
          </a:p>
          <a:p>
            <a:pPr marL="343080" indent="-342720">
              <a:lnSpc>
                <a:spcPct val="100000"/>
              </a:lnSpc>
              <a:buClr>
                <a:srgbClr val="FFFFFF"/>
              </a:buClr>
              <a:buFont typeface="Arial"/>
              <a:buChar char="•"/>
            </a:pPr>
            <a:r>
              <a:rPr lang="en-AU" sz="2400" b="0" strike="noStrike" spc="-1">
                <a:solidFill>
                  <a:srgbClr val="FFFFFF"/>
                </a:solidFill>
                <a:uFill>
                  <a:solidFill>
                    <a:srgbClr val="FFFFFF"/>
                  </a:solidFill>
                </a:uFill>
                <a:latin typeface="Century Gothic"/>
              </a:rPr>
              <a:t>A key disadvantage is the high resource use it requires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457200" y="0"/>
            <a:ext cx="8229240" cy="1340280"/>
          </a:xfrm>
          <a:prstGeom prst="rect">
            <a:avLst/>
          </a:prstGeom>
          <a:noFill/>
          <a:ln>
            <a:noFill/>
          </a:ln>
        </p:spPr>
        <p:txBody>
          <a:bodyPr anchor="b"/>
          <a:lstStyle/>
          <a:p>
            <a:pPr algn="ctr">
              <a:lnSpc>
                <a:spcPts val="2046"/>
              </a:lnSpc>
            </a:pPr>
            <a:r>
              <a:rPr lang="en-AU" sz="5400" b="0" strike="noStrike" spc="-1">
                <a:solidFill>
                  <a:srgbClr val="C5D1D7"/>
                </a:solidFill>
                <a:uFill>
                  <a:solidFill>
                    <a:srgbClr val="FFFFFF"/>
                  </a:solidFill>
                </a:uFill>
                <a:latin typeface="Palatino Linotype"/>
              </a:rPr>
              <a:t>Logging of Alerts</a:t>
            </a:r>
            <a:endParaRPr lang="en-AU" sz="5400" b="0" strike="noStrike" spc="-1">
              <a:solidFill>
                <a:srgbClr val="FFFFFF"/>
              </a:solidFill>
              <a:uFill>
                <a:solidFill>
                  <a:srgbClr val="FFFFFF"/>
                </a:solidFill>
              </a:uFill>
              <a:latin typeface="Arial"/>
            </a:endParaRPr>
          </a:p>
        </p:txBody>
      </p:sp>
      <p:sp>
        <p:nvSpPr>
          <p:cNvPr id="434" name="TextShape 2"/>
          <p:cNvSpPr txBox="1"/>
          <p:nvPr/>
        </p:nvSpPr>
        <p:spPr>
          <a:xfrm>
            <a:off x="457200" y="1600200"/>
            <a:ext cx="8229240" cy="4924800"/>
          </a:xfrm>
          <a:prstGeom prst="rect">
            <a:avLst/>
          </a:prstGeom>
          <a:noFill/>
          <a:ln>
            <a:noFill/>
          </a:ln>
        </p:spPr>
        <p:txBody>
          <a:bodyPr/>
          <a:lstStyle/>
          <a:p>
            <a:pPr marL="343080" indent="-342720">
              <a:lnSpc>
                <a:spcPct val="100000"/>
              </a:lnSpc>
              <a:buClr>
                <a:srgbClr val="FFFFFF"/>
              </a:buClr>
              <a:buFont typeface="Arial"/>
              <a:buChar char="•"/>
            </a:pPr>
            <a:r>
              <a:rPr lang="en-AU" sz="2400" b="0" strike="noStrike" spc="-1">
                <a:solidFill>
                  <a:srgbClr val="FFFFFF"/>
                </a:solidFill>
                <a:uFill>
                  <a:solidFill>
                    <a:srgbClr val="FFFFFF"/>
                  </a:solidFill>
                </a:uFill>
                <a:latin typeface="Century Gothic"/>
              </a:rPr>
              <a:t>Typical information logged by a NIDS sensor includes:</a:t>
            </a:r>
          </a:p>
          <a:p>
            <a:pPr marL="743040" lvl="1" indent="-285480">
              <a:lnSpc>
                <a:spcPct val="100000"/>
              </a:lnSpc>
              <a:buClr>
                <a:srgbClr val="FFFFFF"/>
              </a:buClr>
              <a:buFont typeface="Courier New"/>
              <a:buChar char="o"/>
            </a:pPr>
            <a:r>
              <a:rPr lang="en-AU" sz="1800" b="0" strike="noStrike" spc="-1">
                <a:solidFill>
                  <a:srgbClr val="FFFFFF"/>
                </a:solidFill>
                <a:uFill>
                  <a:solidFill>
                    <a:srgbClr val="FFFFFF"/>
                  </a:solidFill>
                </a:uFill>
                <a:latin typeface="Century Gothic"/>
              </a:rPr>
              <a:t>Timestamp</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800" b="0" strike="noStrike" spc="-1">
                <a:solidFill>
                  <a:srgbClr val="FFFFFF"/>
                </a:solidFill>
                <a:uFill>
                  <a:solidFill>
                    <a:srgbClr val="FFFFFF"/>
                  </a:solidFill>
                </a:uFill>
                <a:latin typeface="Century Gothic"/>
              </a:rPr>
              <a:t>Connection or session ID</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800" b="0" strike="noStrike" spc="-1">
                <a:solidFill>
                  <a:srgbClr val="FFFFFF"/>
                </a:solidFill>
                <a:uFill>
                  <a:solidFill>
                    <a:srgbClr val="FFFFFF"/>
                  </a:solidFill>
                </a:uFill>
                <a:latin typeface="Century Gothic"/>
              </a:rPr>
              <a:t>Event or alert type</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800" b="0" strike="noStrike" spc="-1">
                <a:solidFill>
                  <a:srgbClr val="FFFFFF"/>
                </a:solidFill>
                <a:uFill>
                  <a:solidFill>
                    <a:srgbClr val="FFFFFF"/>
                  </a:solidFill>
                </a:uFill>
                <a:latin typeface="Century Gothic"/>
              </a:rPr>
              <a:t>Rating</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800" b="0" strike="noStrike" spc="-1">
                <a:solidFill>
                  <a:srgbClr val="FFFFFF"/>
                </a:solidFill>
                <a:uFill>
                  <a:solidFill>
                    <a:srgbClr val="FFFFFF"/>
                  </a:solidFill>
                </a:uFill>
                <a:latin typeface="Century Gothic"/>
              </a:rPr>
              <a:t>Network, transport, and application layer protocols</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800" b="0" strike="noStrike" spc="-1">
                <a:solidFill>
                  <a:srgbClr val="FFFFFF"/>
                </a:solidFill>
                <a:uFill>
                  <a:solidFill>
                    <a:srgbClr val="FFFFFF"/>
                  </a:solidFill>
                </a:uFill>
                <a:latin typeface="Century Gothic"/>
              </a:rPr>
              <a:t>Source and destination IP addresses</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800" b="0" strike="noStrike" spc="-1">
                <a:solidFill>
                  <a:srgbClr val="FFFFFF"/>
                </a:solidFill>
                <a:uFill>
                  <a:solidFill>
                    <a:srgbClr val="FFFFFF"/>
                  </a:solidFill>
                </a:uFill>
                <a:latin typeface="Century Gothic"/>
              </a:rPr>
              <a:t>Source and destination TCP or UDP ports, or ICMP types and codes</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800" b="0" strike="noStrike" spc="-1">
                <a:solidFill>
                  <a:srgbClr val="FFFFFF"/>
                </a:solidFill>
                <a:uFill>
                  <a:solidFill>
                    <a:srgbClr val="FFFFFF"/>
                  </a:solidFill>
                </a:uFill>
                <a:latin typeface="Century Gothic"/>
              </a:rPr>
              <a:t>Number of bytes  transmitted over the connection</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800" b="0" strike="noStrike" spc="-1">
                <a:solidFill>
                  <a:srgbClr val="FFFFFF"/>
                </a:solidFill>
                <a:uFill>
                  <a:solidFill>
                    <a:srgbClr val="FFFFFF"/>
                  </a:solidFill>
                </a:uFill>
                <a:latin typeface="Century Gothic"/>
              </a:rPr>
              <a:t>Decoded payload data, such as application requests and responses</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800" b="0" strike="noStrike" spc="-1">
                <a:solidFill>
                  <a:srgbClr val="FFFFFF"/>
                </a:solidFill>
                <a:uFill>
                  <a:solidFill>
                    <a:srgbClr val="FFFFFF"/>
                  </a:solidFill>
                </a:uFill>
                <a:latin typeface="Century Gothic"/>
              </a:rPr>
              <a:t>State-related information</a:t>
            </a:r>
            <a:endParaRPr lang="en-AU" sz="1600" b="0" strike="noStrike" spc="-1">
              <a:solidFill>
                <a:srgbClr val="FFFFFF"/>
              </a:solidFill>
              <a:uFill>
                <a:solidFill>
                  <a:srgbClr val="FFFFFF"/>
                </a:solidFill>
              </a:uFill>
              <a:latin typeface="Century Gothic"/>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5" name="Picture 1"/>
          <p:cNvPicPr/>
          <p:nvPr/>
        </p:nvPicPr>
        <p:blipFill>
          <a:blip r:embed="rId3"/>
          <a:srcRect l="-1934" t="20590" r="1934" b="9186"/>
          <a:stretch/>
        </p:blipFill>
        <p:spPr>
          <a:xfrm>
            <a:off x="-315363" y="260640"/>
            <a:ext cx="7076880" cy="6431400"/>
          </a:xfrm>
          <a:prstGeom prst="rect">
            <a:avLst/>
          </a:prstGeom>
          <a:ln>
            <a:noFill/>
          </a:ln>
        </p:spPr>
      </p:pic>
      <p:sp>
        <p:nvSpPr>
          <p:cNvPr id="2" name="Rectangle 1"/>
          <p:cNvSpPr/>
          <p:nvPr/>
        </p:nvSpPr>
        <p:spPr>
          <a:xfrm>
            <a:off x="6048281" y="260640"/>
            <a:ext cx="3095719" cy="4801314"/>
          </a:xfrm>
          <a:prstGeom prst="rect">
            <a:avLst/>
          </a:prstGeom>
        </p:spPr>
        <p:txBody>
          <a:bodyPr wrap="none">
            <a:spAutoFit/>
          </a:bodyPr>
          <a:lstStyle/>
          <a:p>
            <a:r>
              <a:rPr lang="en-AU" dirty="0" smtClean="0">
                <a:latin typeface="Arial" charset="0"/>
              </a:rPr>
              <a:t>How to cope with rapidly</a:t>
            </a:r>
            <a:br>
              <a:rPr lang="en-AU" dirty="0" smtClean="0">
                <a:latin typeface="Arial" charset="0"/>
              </a:rPr>
            </a:br>
            <a:r>
              <a:rPr lang="en-AU" dirty="0" smtClean="0">
                <a:latin typeface="Arial" charset="0"/>
              </a:rPr>
              <a:t>spreading attacks.?</a:t>
            </a:r>
          </a:p>
          <a:p>
            <a:endParaRPr lang="en-AU" dirty="0">
              <a:latin typeface="Arial" charset="0"/>
            </a:endParaRPr>
          </a:p>
          <a:p>
            <a:r>
              <a:rPr lang="en-AU" dirty="0" smtClean="0">
                <a:latin typeface="Arial" charset="0"/>
              </a:rPr>
              <a:t>How to cope with stealthy</a:t>
            </a:r>
            <a:br>
              <a:rPr lang="en-AU" dirty="0" smtClean="0">
                <a:latin typeface="Arial" charset="0"/>
              </a:rPr>
            </a:br>
            <a:r>
              <a:rPr lang="en-AU" dirty="0" smtClean="0">
                <a:latin typeface="Arial" charset="0"/>
              </a:rPr>
              <a:t>attacks?</a:t>
            </a:r>
          </a:p>
          <a:p>
            <a:endParaRPr lang="en-AU" dirty="0">
              <a:latin typeface="Arial" charset="0"/>
            </a:endParaRPr>
          </a:p>
          <a:p>
            <a:r>
              <a:rPr lang="en-AU" dirty="0" smtClean="0">
                <a:latin typeface="Arial" charset="0"/>
              </a:rPr>
              <a:t>How to deal with emerging </a:t>
            </a:r>
            <a:br>
              <a:rPr lang="en-AU" dirty="0" smtClean="0">
                <a:latin typeface="Arial" charset="0"/>
              </a:rPr>
            </a:br>
            <a:r>
              <a:rPr lang="en-AU" dirty="0" smtClean="0">
                <a:latin typeface="Arial" charset="0"/>
              </a:rPr>
              <a:t>threats?</a:t>
            </a:r>
            <a:br>
              <a:rPr lang="en-AU" dirty="0" smtClean="0">
                <a:latin typeface="Arial" charset="0"/>
              </a:rPr>
            </a:br>
            <a:r>
              <a:rPr lang="en-AU" dirty="0" smtClean="0">
                <a:latin typeface="Arial" charset="0"/>
              </a:rPr>
              <a:t/>
            </a:r>
            <a:br>
              <a:rPr lang="en-AU" dirty="0" smtClean="0">
                <a:latin typeface="Arial" charset="0"/>
              </a:rPr>
            </a:br>
            <a:r>
              <a:rPr lang="en-AU" dirty="0" smtClean="0">
                <a:latin typeface="Arial" charset="0"/>
              </a:rPr>
              <a:t>Need someway to exchange</a:t>
            </a:r>
            <a:br>
              <a:rPr lang="en-AU" dirty="0" smtClean="0">
                <a:latin typeface="Arial" charset="0"/>
              </a:rPr>
            </a:br>
            <a:r>
              <a:rPr lang="en-AU" dirty="0" smtClean="0">
                <a:latin typeface="Arial" charset="0"/>
              </a:rPr>
              <a:t>information and</a:t>
            </a:r>
            <a:br>
              <a:rPr lang="en-AU" dirty="0" smtClean="0">
                <a:latin typeface="Arial" charset="0"/>
              </a:rPr>
            </a:br>
            <a:r>
              <a:rPr lang="en-AU" dirty="0" smtClean="0">
                <a:latin typeface="Arial" charset="0"/>
              </a:rPr>
              <a:t>collaborate.</a:t>
            </a:r>
          </a:p>
          <a:p>
            <a:endParaRPr lang="en-AU" dirty="0">
              <a:latin typeface="Arial" charset="0"/>
            </a:endParaRPr>
          </a:p>
          <a:p>
            <a:r>
              <a:rPr lang="en-AU" dirty="0" smtClean="0">
                <a:latin typeface="Arial" charset="0"/>
              </a:rPr>
              <a:t>Autonomic computing </a:t>
            </a:r>
            <a:br>
              <a:rPr lang="en-AU" dirty="0" smtClean="0">
                <a:latin typeface="Arial" charset="0"/>
              </a:rPr>
            </a:br>
            <a:r>
              <a:rPr lang="en-AU" dirty="0" smtClean="0">
                <a:latin typeface="Arial" charset="0"/>
              </a:rPr>
              <a:t>system = self-managing</a:t>
            </a:r>
            <a:br>
              <a:rPr lang="en-AU" dirty="0" smtClean="0">
                <a:latin typeface="Arial" charset="0"/>
              </a:rPr>
            </a:br>
            <a:r>
              <a:rPr lang="en-AU" dirty="0" smtClean="0">
                <a:latin typeface="Arial" charset="0"/>
              </a:rPr>
              <a:t>(ideally)</a:t>
            </a:r>
            <a:br>
              <a:rPr lang="en-AU" dirty="0" smtClean="0">
                <a:latin typeface="Arial" charset="0"/>
              </a:rPr>
            </a:br>
            <a:endParaRPr lang="en-US" dirty="0"/>
          </a:p>
        </p:txBody>
      </p:sp>
    </p:spTree>
  </p:cSld>
  <p:clrMapOvr>
    <a:masterClrMapping/>
  </p:clrMapOvr>
  <p:transition spd="slow">
    <p:dissolv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0" y="0"/>
            <a:ext cx="9143640" cy="1599840"/>
          </a:xfrm>
          <a:prstGeom prst="rect">
            <a:avLst/>
          </a:prstGeom>
          <a:noFill/>
          <a:ln>
            <a:noFill/>
          </a:ln>
        </p:spPr>
        <p:txBody>
          <a:bodyPr anchor="b"/>
          <a:lstStyle/>
          <a:p>
            <a:pPr algn="ctr"/>
            <a:r>
              <a:rPr lang="en-AU" sz="4800" b="0" strike="noStrike" spc="-1" dirty="0">
                <a:solidFill>
                  <a:srgbClr val="C5D1D7"/>
                </a:solidFill>
                <a:uFill>
                  <a:solidFill>
                    <a:srgbClr val="FFFFFF"/>
                  </a:solidFill>
                </a:uFill>
                <a:latin typeface="Palatino Linotype"/>
              </a:rPr>
              <a:t>IETF Intrusion Detection Working Group</a:t>
            </a:r>
            <a:endParaRPr lang="en-AU" sz="5400" b="0" strike="noStrike" spc="-1" dirty="0">
              <a:solidFill>
                <a:srgbClr val="FFFFFF"/>
              </a:solidFill>
              <a:uFill>
                <a:solidFill>
                  <a:srgbClr val="FFFFFF"/>
                </a:solidFill>
              </a:uFill>
              <a:latin typeface="Arial"/>
            </a:endParaRPr>
          </a:p>
        </p:txBody>
      </p:sp>
      <p:sp>
        <p:nvSpPr>
          <p:cNvPr id="437" name="TextShape 2"/>
          <p:cNvSpPr txBox="1"/>
          <p:nvPr/>
        </p:nvSpPr>
        <p:spPr>
          <a:xfrm>
            <a:off x="0" y="1648800"/>
            <a:ext cx="8915040" cy="1294920"/>
          </a:xfrm>
          <a:prstGeom prst="rect">
            <a:avLst/>
          </a:prstGeom>
          <a:noFill/>
          <a:ln>
            <a:noFill/>
          </a:ln>
        </p:spPr>
        <p:txBody>
          <a:bodyPr/>
          <a:lstStyle/>
          <a:p>
            <a:pPr marL="343080" indent="-342720">
              <a:lnSpc>
                <a:spcPct val="100000"/>
              </a:lnSpc>
              <a:buClr>
                <a:srgbClr val="FFFFFF"/>
              </a:buClr>
              <a:buFont typeface="Arial"/>
              <a:buChar char="•"/>
            </a:pPr>
            <a:r>
              <a:rPr lang="en-AU" b="0" strike="noStrike" spc="-1" dirty="0">
                <a:solidFill>
                  <a:srgbClr val="FFFFFF"/>
                </a:solidFill>
                <a:uFill>
                  <a:solidFill>
                    <a:srgbClr val="FFFFFF"/>
                  </a:solidFill>
                </a:uFill>
                <a:latin typeface="Century Gothic"/>
              </a:rPr>
              <a:t>Purpose is to define data formats and exchange procedures for sharing information of interest to intrusion detection and response systems and to management systems that may need to interact with them</a:t>
            </a:r>
          </a:p>
          <a:p>
            <a:pPr marL="343080" indent="-342720">
              <a:lnSpc>
                <a:spcPct val="100000"/>
              </a:lnSpc>
              <a:buClr>
                <a:srgbClr val="FFFFFF"/>
              </a:buClr>
              <a:buFont typeface="Arial"/>
              <a:buChar char="•"/>
            </a:pPr>
            <a:r>
              <a:rPr lang="en-AU" b="0" strike="noStrike" spc="-1" dirty="0">
                <a:solidFill>
                  <a:srgbClr val="FFFFFF"/>
                </a:solidFill>
                <a:uFill>
                  <a:solidFill>
                    <a:srgbClr val="FFFFFF"/>
                  </a:solidFill>
                </a:uFill>
                <a:latin typeface="Century Gothic"/>
              </a:rPr>
              <a:t>The working group issued the following RFCs in 2007:</a:t>
            </a:r>
          </a:p>
        </p:txBody>
      </p:sp>
      <p:sp>
        <p:nvSpPr>
          <p:cNvPr id="438" name="CustomShape 3"/>
          <p:cNvSpPr/>
          <p:nvPr/>
        </p:nvSpPr>
        <p:spPr>
          <a:xfrm>
            <a:off x="380880" y="3243960"/>
            <a:ext cx="8534160" cy="75708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1">
            <a:scrgbClr r="0" g="0" b="0"/>
          </a:lnRef>
          <a:fillRef idx="0">
            <a:scrgbClr r="0" g="0" b="0"/>
          </a:fillRef>
          <a:effectRef idx="0">
            <a:scrgbClr r="0" g="0" b="0"/>
          </a:effectRef>
          <a:fontRef idx="minor"/>
        </p:style>
        <p:txBody>
          <a:bodyPr lIns="662400" tIns="270720" rIns="662400" bIns="92520"/>
          <a:lstStyle/>
          <a:p>
            <a:pPr marL="114480" lvl="1" indent="-114120">
              <a:lnSpc>
                <a:spcPct val="90000"/>
              </a:lnSpc>
              <a:buClr>
                <a:srgbClr val="FFFFFF"/>
              </a:buClr>
              <a:buFont typeface="Symbol" charset="2"/>
              <a:buChar char=""/>
            </a:pPr>
            <a:r>
              <a:rPr lang="en-NZ" sz="1300" b="0" strike="noStrike" spc="-1">
                <a:solidFill>
                  <a:srgbClr val="000000"/>
                </a:solidFill>
                <a:uFill>
                  <a:solidFill>
                    <a:srgbClr val="FFFFFF"/>
                  </a:solidFill>
                </a:uFill>
                <a:latin typeface="Palatino Linotype"/>
              </a:rPr>
              <a:t>Document defines requirements for the Intrusion Detection Message Exchange Format (IDMEF)</a:t>
            </a:r>
            <a:endParaRPr lang="en-NZ" sz="1300" b="0" strike="noStrike" spc="-1">
              <a:solidFill>
                <a:srgbClr val="000000"/>
              </a:solidFill>
              <a:uFill>
                <a:solidFill>
                  <a:srgbClr val="FFFFFF"/>
                </a:solidFill>
              </a:uFill>
              <a:latin typeface="Arial"/>
            </a:endParaRPr>
          </a:p>
          <a:p>
            <a:pPr marL="114480" lvl="1" indent="-114120">
              <a:lnSpc>
                <a:spcPct val="90000"/>
              </a:lnSpc>
              <a:buClr>
                <a:srgbClr val="FFFFFF"/>
              </a:buClr>
              <a:buFont typeface="Symbol" charset="2"/>
              <a:buChar char=""/>
            </a:pPr>
            <a:r>
              <a:rPr lang="en-NZ" sz="1300" b="0" strike="noStrike" spc="-1">
                <a:solidFill>
                  <a:srgbClr val="000000"/>
                </a:solidFill>
                <a:uFill>
                  <a:solidFill>
                    <a:srgbClr val="FFFFFF"/>
                  </a:solidFill>
                </a:uFill>
                <a:latin typeface="Palatino Linotype"/>
              </a:rPr>
              <a:t>Also specifies requirements for a communication protocol for communicating IDMEF</a:t>
            </a:r>
            <a:endParaRPr lang="en-NZ" sz="1300" b="0" strike="noStrike" spc="-1">
              <a:solidFill>
                <a:srgbClr val="000000"/>
              </a:solidFill>
              <a:uFill>
                <a:solidFill>
                  <a:srgbClr val="FFFFFF"/>
                </a:solidFill>
              </a:uFill>
              <a:latin typeface="Arial"/>
            </a:endParaRPr>
          </a:p>
        </p:txBody>
      </p:sp>
      <p:sp>
        <p:nvSpPr>
          <p:cNvPr id="439" name="CustomShape 4"/>
          <p:cNvSpPr/>
          <p:nvPr/>
        </p:nvSpPr>
        <p:spPr>
          <a:xfrm>
            <a:off x="807840" y="3052080"/>
            <a:ext cx="5973840" cy="383400"/>
          </a:xfrm>
          <a:prstGeom prst="roundRect">
            <a:avLst>
              <a:gd name="adj" fmla="val 16667"/>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244440" tIns="18720" rIns="225720" bIns="18720" anchor="ctr"/>
          <a:lstStyle/>
          <a:p>
            <a:pPr>
              <a:lnSpc>
                <a:spcPct val="90000"/>
              </a:lnSpc>
            </a:pPr>
            <a:r>
              <a:rPr lang="en-NZ" sz="1300" b="1" strike="noStrike" spc="-1">
                <a:solidFill>
                  <a:srgbClr val="FFFFFF"/>
                </a:solidFill>
                <a:uFill>
                  <a:solidFill>
                    <a:srgbClr val="FFFFFF"/>
                  </a:solidFill>
                </a:uFill>
                <a:latin typeface="Palatino Linotype"/>
              </a:rPr>
              <a:t>Intrusion Detection Message Exchange Requirements (RFC 4766)</a:t>
            </a:r>
            <a:endParaRPr lang="en-NZ" sz="1800" b="0" strike="noStrike" spc="-1">
              <a:solidFill>
                <a:srgbClr val="000000"/>
              </a:solidFill>
              <a:uFill>
                <a:solidFill>
                  <a:srgbClr val="FFFFFF"/>
                </a:solidFill>
              </a:uFill>
              <a:latin typeface="Arial"/>
            </a:endParaRPr>
          </a:p>
        </p:txBody>
      </p:sp>
      <p:sp>
        <p:nvSpPr>
          <p:cNvPr id="440" name="CustomShape 5"/>
          <p:cNvSpPr/>
          <p:nvPr/>
        </p:nvSpPr>
        <p:spPr>
          <a:xfrm>
            <a:off x="380880" y="4263480"/>
            <a:ext cx="8534160" cy="112572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1">
            <a:scrgbClr r="0" g="0" b="0"/>
          </a:lnRef>
          <a:fillRef idx="0">
            <a:scrgbClr r="0" g="0" b="0"/>
          </a:fillRef>
          <a:effectRef idx="0">
            <a:scrgbClr r="0" g="0" b="0"/>
          </a:effectRef>
          <a:fontRef idx="minor"/>
        </p:style>
        <p:txBody>
          <a:bodyPr lIns="662400" tIns="270720" rIns="662400" bIns="92520"/>
          <a:lstStyle/>
          <a:p>
            <a:pPr marL="114480" lvl="1" indent="-114120">
              <a:lnSpc>
                <a:spcPct val="90000"/>
              </a:lnSpc>
              <a:buClr>
                <a:srgbClr val="FFFFFF"/>
              </a:buClr>
              <a:buFont typeface="Symbol" charset="2"/>
              <a:buChar char=""/>
            </a:pPr>
            <a:r>
              <a:rPr lang="en-NZ" sz="1300" b="0" strike="noStrike" spc="-1">
                <a:solidFill>
                  <a:srgbClr val="000000"/>
                </a:solidFill>
                <a:uFill>
                  <a:solidFill>
                    <a:srgbClr val="FFFFFF"/>
                  </a:solidFill>
                </a:uFill>
                <a:latin typeface="Palatino Linotype"/>
              </a:rPr>
              <a:t>Document describes a data model to represent information exported by intrusion detection systems and explains the rationale for using this model</a:t>
            </a:r>
            <a:endParaRPr lang="en-NZ" sz="1800" b="0" strike="noStrike" spc="-1">
              <a:solidFill>
                <a:srgbClr val="000000"/>
              </a:solidFill>
              <a:uFill>
                <a:solidFill>
                  <a:srgbClr val="FFFFFF"/>
                </a:solidFill>
              </a:uFill>
              <a:latin typeface="Arial"/>
            </a:endParaRPr>
          </a:p>
          <a:p>
            <a:pPr marL="114480" lvl="1" indent="-114120">
              <a:lnSpc>
                <a:spcPct val="90000"/>
              </a:lnSpc>
              <a:buClr>
                <a:srgbClr val="FFFFFF"/>
              </a:buClr>
              <a:buFont typeface="Symbol" charset="2"/>
              <a:buChar char=""/>
            </a:pPr>
            <a:r>
              <a:rPr lang="en-NZ" sz="1300" b="0" strike="noStrike" spc="-1">
                <a:solidFill>
                  <a:srgbClr val="000000"/>
                </a:solidFill>
                <a:uFill>
                  <a:solidFill>
                    <a:srgbClr val="FFFFFF"/>
                  </a:solidFill>
                </a:uFill>
                <a:latin typeface="Palatino Linotype"/>
              </a:rPr>
              <a:t>An implementation of the data model in the Extensible Markup Language (XML) is presented, and XML Document Type Definition is developed, and examples are provided</a:t>
            </a:r>
            <a:endParaRPr lang="en-NZ" sz="1800" b="0" strike="noStrike" spc="-1">
              <a:solidFill>
                <a:srgbClr val="000000"/>
              </a:solidFill>
              <a:uFill>
                <a:solidFill>
                  <a:srgbClr val="FFFFFF"/>
                </a:solidFill>
              </a:uFill>
              <a:latin typeface="Arial"/>
            </a:endParaRPr>
          </a:p>
        </p:txBody>
      </p:sp>
      <p:sp>
        <p:nvSpPr>
          <p:cNvPr id="441" name="CustomShape 6"/>
          <p:cNvSpPr/>
          <p:nvPr/>
        </p:nvSpPr>
        <p:spPr>
          <a:xfrm>
            <a:off x="807840" y="4071600"/>
            <a:ext cx="5973840" cy="383400"/>
          </a:xfrm>
          <a:prstGeom prst="roundRect">
            <a:avLst>
              <a:gd name="adj" fmla="val 16667"/>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244440" tIns="18720" rIns="225720" bIns="18720" anchor="ctr"/>
          <a:lstStyle/>
          <a:p>
            <a:pPr>
              <a:lnSpc>
                <a:spcPct val="90000"/>
              </a:lnSpc>
            </a:pPr>
            <a:r>
              <a:rPr lang="en-NZ" sz="1300" b="1" strike="noStrike" spc="-1">
                <a:solidFill>
                  <a:srgbClr val="FFFFFF"/>
                </a:solidFill>
                <a:uFill>
                  <a:solidFill>
                    <a:srgbClr val="FFFFFF"/>
                  </a:solidFill>
                </a:uFill>
                <a:latin typeface="Palatino Linotype"/>
              </a:rPr>
              <a:t>The Intrusion Detection Message Exchange Format (RFC 4765)</a:t>
            </a:r>
            <a:endParaRPr lang="en-NZ" sz="1800" b="0" strike="noStrike" spc="-1">
              <a:solidFill>
                <a:srgbClr val="000000"/>
              </a:solidFill>
              <a:uFill>
                <a:solidFill>
                  <a:srgbClr val="FFFFFF"/>
                </a:solidFill>
              </a:uFill>
              <a:latin typeface="Arial"/>
            </a:endParaRPr>
          </a:p>
        </p:txBody>
      </p:sp>
      <p:sp>
        <p:nvSpPr>
          <p:cNvPr id="442" name="CustomShape 7"/>
          <p:cNvSpPr/>
          <p:nvPr/>
        </p:nvSpPr>
        <p:spPr>
          <a:xfrm>
            <a:off x="380880" y="5651640"/>
            <a:ext cx="8534160" cy="1125720"/>
          </a:xfrm>
          <a:prstGeom prst="rect">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1">
            <a:scrgbClr r="0" g="0" b="0"/>
          </a:lnRef>
          <a:fillRef idx="0">
            <a:scrgbClr r="0" g="0" b="0"/>
          </a:fillRef>
          <a:effectRef idx="0">
            <a:scrgbClr r="0" g="0" b="0"/>
          </a:effectRef>
          <a:fontRef idx="minor"/>
        </p:style>
        <p:txBody>
          <a:bodyPr lIns="662400" tIns="270720" rIns="662400" bIns="92520"/>
          <a:lstStyle/>
          <a:p>
            <a:pPr marL="114480" lvl="1" indent="-114120">
              <a:lnSpc>
                <a:spcPct val="90000"/>
              </a:lnSpc>
              <a:buClr>
                <a:srgbClr val="FFFFFF"/>
              </a:buClr>
              <a:buFont typeface="Symbol" charset="2"/>
              <a:buChar char=""/>
            </a:pPr>
            <a:r>
              <a:rPr lang="en-NZ" sz="1300" b="0" strike="noStrike" spc="-1">
                <a:solidFill>
                  <a:srgbClr val="000000"/>
                </a:solidFill>
                <a:uFill>
                  <a:solidFill>
                    <a:srgbClr val="FFFFFF"/>
                  </a:solidFill>
                </a:uFill>
                <a:latin typeface="Palatino Linotype"/>
              </a:rPr>
              <a:t>Document describes the Intrusion Detection Exchange Protocol (IDXP), an application level protocol for exchanging data between intrusion detection entities</a:t>
            </a:r>
            <a:endParaRPr lang="en-NZ" sz="1800" b="0" strike="noStrike" spc="-1">
              <a:solidFill>
                <a:srgbClr val="000000"/>
              </a:solidFill>
              <a:uFill>
                <a:solidFill>
                  <a:srgbClr val="FFFFFF"/>
                </a:solidFill>
              </a:uFill>
              <a:latin typeface="Arial"/>
            </a:endParaRPr>
          </a:p>
          <a:p>
            <a:pPr marL="114480" lvl="1" indent="-114120">
              <a:lnSpc>
                <a:spcPct val="90000"/>
              </a:lnSpc>
              <a:buClr>
                <a:srgbClr val="FFFFFF"/>
              </a:buClr>
              <a:buFont typeface="Symbol" charset="2"/>
              <a:buChar char=""/>
            </a:pPr>
            <a:r>
              <a:rPr lang="en-NZ" sz="1300" b="0" strike="noStrike" spc="-1">
                <a:solidFill>
                  <a:srgbClr val="000000"/>
                </a:solidFill>
                <a:uFill>
                  <a:solidFill>
                    <a:srgbClr val="FFFFFF"/>
                  </a:solidFill>
                </a:uFill>
                <a:latin typeface="Palatino Linotype"/>
              </a:rPr>
              <a:t>IDXP supports mutual authentication, integrity, and confidentiality over a connection oriented protocol</a:t>
            </a:r>
            <a:endParaRPr lang="en-NZ" sz="1800" b="0" strike="noStrike" spc="-1">
              <a:solidFill>
                <a:srgbClr val="000000"/>
              </a:solidFill>
              <a:uFill>
                <a:solidFill>
                  <a:srgbClr val="FFFFFF"/>
                </a:solidFill>
              </a:uFill>
              <a:latin typeface="Arial"/>
            </a:endParaRPr>
          </a:p>
        </p:txBody>
      </p:sp>
      <p:sp>
        <p:nvSpPr>
          <p:cNvPr id="443" name="CustomShape 8"/>
          <p:cNvSpPr/>
          <p:nvPr/>
        </p:nvSpPr>
        <p:spPr>
          <a:xfrm>
            <a:off x="807840" y="5459760"/>
            <a:ext cx="5973840" cy="383400"/>
          </a:xfrm>
          <a:prstGeom prst="roundRect">
            <a:avLst>
              <a:gd name="adj" fmla="val 16667"/>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244440" tIns="18720" rIns="225720" bIns="18720" anchor="ctr"/>
          <a:lstStyle/>
          <a:p>
            <a:pPr>
              <a:lnSpc>
                <a:spcPct val="90000"/>
              </a:lnSpc>
            </a:pPr>
            <a:r>
              <a:rPr lang="en-NZ" sz="1300" b="1" strike="noStrike" spc="-1">
                <a:solidFill>
                  <a:srgbClr val="FFFFFF"/>
                </a:solidFill>
                <a:uFill>
                  <a:solidFill>
                    <a:srgbClr val="FFFFFF"/>
                  </a:solidFill>
                </a:uFill>
                <a:latin typeface="Palatino Linotype"/>
              </a:rPr>
              <a:t>The Intrusion Detection Exchange Protocol (RFC 4767)</a:t>
            </a:r>
            <a:endParaRPr lang="en-NZ"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4" name="Picture 2"/>
          <p:cNvPicPr/>
          <p:nvPr/>
        </p:nvPicPr>
        <p:blipFill>
          <a:blip r:embed="rId3"/>
          <a:srcRect t="11053" b="4722"/>
          <a:stretch/>
        </p:blipFill>
        <p:spPr>
          <a:xfrm>
            <a:off x="555171" y="114300"/>
            <a:ext cx="8245929" cy="6906986"/>
          </a:xfrm>
          <a:prstGeom prst="rect">
            <a:avLst/>
          </a:prstGeom>
          <a:ln>
            <a:noFill/>
          </a:ln>
        </p:spPr>
      </p:pic>
    </p:spTree>
  </p:cSld>
  <p:clrMapOvr>
    <a:masterClrMapping/>
  </p:clrMapOvr>
  <p:transition spd="slow">
    <p:dissolv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6" name="TextShape 1"/>
          <p:cNvSpPr txBox="1"/>
          <p:nvPr/>
        </p:nvSpPr>
        <p:spPr>
          <a:xfrm>
            <a:off x="0" y="0"/>
            <a:ext cx="9143640" cy="1061357"/>
          </a:xfrm>
          <a:prstGeom prst="rect">
            <a:avLst/>
          </a:prstGeom>
          <a:noFill/>
          <a:ln>
            <a:noFill/>
          </a:ln>
        </p:spPr>
        <p:txBody>
          <a:bodyPr anchor="b"/>
          <a:lstStyle/>
          <a:p>
            <a:pPr algn="ctr"/>
            <a:r>
              <a:rPr lang="en-AU" sz="4800" spc="-1" dirty="0" smtClean="0">
                <a:uFill>
                  <a:solidFill>
                    <a:srgbClr val="FFFFFF"/>
                  </a:solidFill>
                </a:uFill>
                <a:latin typeface="Palatino Linotype"/>
              </a:rPr>
              <a:t>Beyond IETF (Threat Feeds)</a:t>
            </a:r>
            <a:endParaRPr lang="en-AU" sz="5400" b="0" strike="noStrike" spc="-1" dirty="0">
              <a:uFill>
                <a:solidFill>
                  <a:srgbClr val="FFFFFF"/>
                </a:solidFill>
              </a:uFill>
              <a:latin typeface="Arial"/>
            </a:endParaRPr>
          </a:p>
        </p:txBody>
      </p:sp>
      <p:sp>
        <p:nvSpPr>
          <p:cNvPr id="437" name="TextShape 2"/>
          <p:cNvSpPr txBox="1"/>
          <p:nvPr/>
        </p:nvSpPr>
        <p:spPr>
          <a:xfrm>
            <a:off x="0" y="1191626"/>
            <a:ext cx="8915040" cy="5209174"/>
          </a:xfrm>
          <a:prstGeom prst="rect">
            <a:avLst/>
          </a:prstGeom>
          <a:noFill/>
          <a:ln>
            <a:noFill/>
          </a:ln>
        </p:spPr>
        <p:txBody>
          <a:bodyPr/>
          <a:lstStyle/>
          <a:p>
            <a:pPr marL="285750" indent="-285750">
              <a:buFont typeface="Arial" charset="0"/>
              <a:buChar char="•"/>
            </a:pPr>
            <a:r>
              <a:rPr lang="en-AU" sz="2000" dirty="0" smtClean="0">
                <a:latin typeface="Arial" charset="0"/>
              </a:rPr>
              <a:t>In practice threat information is shared via:</a:t>
            </a:r>
          </a:p>
          <a:p>
            <a:pPr marL="742950" lvl="1" indent="-285750">
              <a:buFont typeface="Arial" charset="0"/>
              <a:buChar char="•"/>
            </a:pPr>
            <a:r>
              <a:rPr lang="en-AU" sz="2000" dirty="0" smtClean="0">
                <a:latin typeface="Arial" charset="0"/>
              </a:rPr>
              <a:t>Email </a:t>
            </a:r>
            <a:r>
              <a:rPr lang="en-AU" sz="2000" dirty="0">
                <a:latin typeface="Arial" charset="0"/>
              </a:rPr>
              <a:t>listserv </a:t>
            </a:r>
          </a:p>
          <a:p>
            <a:pPr marL="742950" lvl="1" indent="-285750">
              <a:buFont typeface="Arial" charset="0"/>
              <a:buChar char="•"/>
            </a:pPr>
            <a:r>
              <a:rPr lang="en-AU" sz="2000" dirty="0">
                <a:latin typeface="Arial" charset="0"/>
              </a:rPr>
              <a:t>Protected portal discussions </a:t>
            </a:r>
          </a:p>
          <a:p>
            <a:pPr marL="742950" lvl="1" indent="-285750">
              <a:buFont typeface="Arial" charset="0"/>
              <a:buChar char="•"/>
            </a:pPr>
            <a:r>
              <a:rPr lang="en-AU" sz="2000" dirty="0">
                <a:latin typeface="Arial" charset="0"/>
              </a:rPr>
              <a:t>Wiki / Collaborative Editing </a:t>
            </a:r>
          </a:p>
          <a:p>
            <a:pPr marL="742950" lvl="1" indent="-285750">
              <a:buFont typeface="Arial" charset="0"/>
              <a:buChar char="•"/>
            </a:pPr>
            <a:r>
              <a:rPr lang="en-AU" sz="2000" dirty="0">
                <a:latin typeface="Arial" charset="0"/>
              </a:rPr>
              <a:t>Data repositories </a:t>
            </a:r>
          </a:p>
          <a:p>
            <a:pPr marL="742950" lvl="1" indent="-285750">
              <a:buFont typeface="Arial" charset="0"/>
              <a:buChar char="•"/>
            </a:pPr>
            <a:r>
              <a:rPr lang="en-AU" sz="2000" dirty="0">
                <a:latin typeface="Arial" charset="0"/>
              </a:rPr>
              <a:t>Data feed / notification </a:t>
            </a:r>
          </a:p>
          <a:p>
            <a:pPr marL="742950" lvl="1" indent="-285750">
              <a:buFont typeface="Arial" charset="0"/>
              <a:buChar char="•"/>
            </a:pPr>
            <a:r>
              <a:rPr lang="en-AU" sz="2000" dirty="0">
                <a:latin typeface="Arial" charset="0"/>
              </a:rPr>
              <a:t>Chat / real-time communications </a:t>
            </a:r>
            <a:endParaRPr lang="en-AU" sz="2000" dirty="0" smtClean="0">
              <a:latin typeface="Arial" charset="0"/>
            </a:endParaRPr>
          </a:p>
          <a:p>
            <a:pPr marL="285750" indent="-285750">
              <a:buFont typeface="Arial" charset="0"/>
              <a:buChar char="•"/>
            </a:pPr>
            <a:r>
              <a:rPr lang="en-AU" sz="2000" dirty="0" smtClean="0">
                <a:latin typeface="Arial" charset="0"/>
              </a:rPr>
              <a:t>Provided by:</a:t>
            </a:r>
          </a:p>
          <a:p>
            <a:pPr marL="742950" lvl="1" indent="-285750">
              <a:buFont typeface="Arial" charset="0"/>
              <a:buChar char="•"/>
            </a:pPr>
            <a:r>
              <a:rPr lang="en-AU" sz="2000" b="0" strike="noStrike" spc="-1" dirty="0" smtClean="0">
                <a:uFill>
                  <a:solidFill>
                    <a:srgbClr val="FFFFFF"/>
                  </a:solidFill>
                </a:uFill>
                <a:latin typeface="Arial" charset="0"/>
              </a:rPr>
              <a:t>Commercial companies</a:t>
            </a:r>
          </a:p>
          <a:p>
            <a:pPr marL="742950" lvl="1" indent="-285750">
              <a:buFont typeface="Arial" charset="0"/>
              <a:buChar char="•"/>
            </a:pPr>
            <a:r>
              <a:rPr lang="en-AU" sz="2000" spc="-1" dirty="0" smtClean="0">
                <a:uFill>
                  <a:solidFill>
                    <a:srgbClr val="FFFFFF"/>
                  </a:solidFill>
                </a:uFill>
                <a:latin typeface="Arial" charset="0"/>
              </a:rPr>
              <a:t>CERTs</a:t>
            </a:r>
          </a:p>
          <a:p>
            <a:pPr marL="742950" lvl="1" indent="-285750">
              <a:buFont typeface="Arial" charset="0"/>
              <a:buChar char="•"/>
            </a:pPr>
            <a:r>
              <a:rPr lang="en-AU" sz="2000" b="0" strike="noStrike" spc="-1" dirty="0" smtClean="0">
                <a:uFill>
                  <a:solidFill>
                    <a:srgbClr val="FFFFFF"/>
                  </a:solidFill>
                </a:uFill>
                <a:latin typeface="Arial" charset="0"/>
              </a:rPr>
              <a:t>Government agencies</a:t>
            </a:r>
          </a:p>
          <a:p>
            <a:pPr marL="742950" lvl="1" indent="-285750">
              <a:buFont typeface="Arial" charset="0"/>
              <a:buChar char="•"/>
            </a:pPr>
            <a:r>
              <a:rPr lang="en-AU" sz="2000" spc="-1" dirty="0" smtClean="0">
                <a:uFill>
                  <a:solidFill>
                    <a:srgbClr val="FFFFFF"/>
                  </a:solidFill>
                </a:uFill>
                <a:latin typeface="Arial" charset="0"/>
              </a:rPr>
              <a:t>Cooperative trust groups</a:t>
            </a:r>
          </a:p>
          <a:p>
            <a:pPr marL="285750" indent="-285750">
              <a:buFont typeface="Arial" charset="0"/>
              <a:buChar char="•"/>
            </a:pPr>
            <a:r>
              <a:rPr lang="en-AU" sz="2000" spc="-1" dirty="0" smtClean="0">
                <a:uFill>
                  <a:solidFill>
                    <a:srgbClr val="FFFFFF"/>
                  </a:solidFill>
                </a:uFill>
                <a:latin typeface="Arial" charset="0"/>
              </a:rPr>
              <a:t>Examples:</a:t>
            </a:r>
          </a:p>
          <a:p>
            <a:pPr marL="742950" lvl="1" indent="-285750">
              <a:buFont typeface="Arial" charset="0"/>
              <a:buChar char="•"/>
            </a:pPr>
            <a:r>
              <a:rPr lang="en-AU" sz="2000" spc="-1" dirty="0" smtClean="0">
                <a:uFill>
                  <a:solidFill>
                    <a:srgbClr val="FFFFFF"/>
                  </a:solidFill>
                </a:uFill>
                <a:latin typeface="Arial" charset="0"/>
                <a:hlinkClick r:id="rId3"/>
              </a:rPr>
              <a:t>http://www.phishtank.com</a:t>
            </a:r>
            <a:r>
              <a:rPr lang="en-AU" sz="2000" spc="-1" dirty="0" smtClean="0">
                <a:uFill>
                  <a:solidFill>
                    <a:srgbClr val="FFFFFF"/>
                  </a:solidFill>
                </a:uFill>
                <a:latin typeface="Arial" charset="0"/>
              </a:rPr>
              <a:t>   </a:t>
            </a:r>
          </a:p>
          <a:p>
            <a:pPr marL="742950" lvl="1" indent="-285750">
              <a:buFont typeface="Arial" charset="0"/>
              <a:buChar char="•"/>
            </a:pPr>
            <a:r>
              <a:rPr lang="en-AU" sz="2000" spc="-1" dirty="0" smtClean="0">
                <a:uFill>
                  <a:solidFill>
                    <a:srgbClr val="FFFFFF"/>
                  </a:solidFill>
                </a:uFill>
                <a:latin typeface="Arial" charset="0"/>
                <a:hlinkClick r:id="rId4"/>
              </a:rPr>
              <a:t>https://www.cyren.com/zombie-ip-feed.html</a:t>
            </a:r>
            <a:r>
              <a:rPr lang="en-AU" sz="2000" spc="-1" dirty="0" smtClean="0">
                <a:uFill>
                  <a:solidFill>
                    <a:srgbClr val="FFFFFF"/>
                  </a:solidFill>
                </a:uFill>
                <a:latin typeface="Arial" charset="0"/>
              </a:rPr>
              <a:t> </a:t>
            </a:r>
          </a:p>
          <a:p>
            <a:pPr marL="285750" indent="-285750">
              <a:buFont typeface="Arial" charset="0"/>
              <a:buChar char="•"/>
            </a:pPr>
            <a:r>
              <a:rPr lang="en-AU" sz="2000" b="0" strike="noStrike" spc="-1" dirty="0" smtClean="0">
                <a:uFill>
                  <a:solidFill>
                    <a:srgbClr val="FFFFFF"/>
                  </a:solidFill>
                </a:uFill>
                <a:latin typeface="Arial" charset="0"/>
              </a:rPr>
              <a:t>Ability to automatically </a:t>
            </a:r>
            <a:r>
              <a:rPr lang="en-AU" sz="2000" b="0" strike="noStrike" spc="-1" dirty="0" err="1" smtClean="0">
                <a:uFill>
                  <a:solidFill>
                    <a:srgbClr val="FFFFFF"/>
                  </a:solidFill>
                </a:uFill>
                <a:latin typeface="Arial" charset="0"/>
              </a:rPr>
              <a:t>injest</a:t>
            </a:r>
            <a:r>
              <a:rPr lang="en-AU" sz="2000" b="0" strike="noStrike" spc="-1" dirty="0" smtClean="0">
                <a:uFill>
                  <a:solidFill>
                    <a:srgbClr val="FFFFFF"/>
                  </a:solidFill>
                </a:uFill>
                <a:latin typeface="Arial" charset="0"/>
              </a:rPr>
              <a:t> these varies greatly.</a:t>
            </a:r>
          </a:p>
          <a:p>
            <a:pPr marL="285750" indent="-285750">
              <a:buFont typeface="Arial" charset="0"/>
              <a:buChar char="•"/>
            </a:pPr>
            <a:endParaRPr lang="en-AU" b="0" strike="noStrike" spc="-1" dirty="0">
              <a:uFill>
                <a:solidFill>
                  <a:srgbClr val="FFFFFF"/>
                </a:solidFill>
              </a:uFill>
              <a:latin typeface="Arial" charset="0"/>
            </a:endParaRPr>
          </a:p>
        </p:txBody>
      </p:sp>
    </p:spTree>
    <p:extLst>
      <p:ext uri="{BB962C8B-B14F-4D97-AF65-F5344CB8AC3E}">
        <p14:creationId xmlns:p14="http://schemas.microsoft.com/office/powerpoint/2010/main" val="19602417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6" name="TextShape 1"/>
          <p:cNvSpPr txBox="1"/>
          <p:nvPr/>
        </p:nvSpPr>
        <p:spPr>
          <a:xfrm>
            <a:off x="0" y="0"/>
            <a:ext cx="9143640" cy="1061357"/>
          </a:xfrm>
          <a:prstGeom prst="rect">
            <a:avLst/>
          </a:prstGeom>
          <a:noFill/>
          <a:ln>
            <a:noFill/>
          </a:ln>
        </p:spPr>
        <p:txBody>
          <a:bodyPr anchor="b"/>
          <a:lstStyle/>
          <a:p>
            <a:pPr algn="ctr"/>
            <a:r>
              <a:rPr lang="en-AU" sz="4800" spc="-1" dirty="0" smtClean="0">
                <a:uFill>
                  <a:solidFill>
                    <a:srgbClr val="FFFFFF"/>
                  </a:solidFill>
                </a:uFill>
                <a:latin typeface="Palatino Linotype"/>
              </a:rPr>
              <a:t>MITRE’s PROPOSAL: STIX</a:t>
            </a:r>
            <a:endParaRPr lang="en-AU" sz="5400" b="0" strike="noStrike" spc="-1" dirty="0">
              <a:uFill>
                <a:solidFill>
                  <a:srgbClr val="FFFFFF"/>
                </a:solidFill>
              </a:uFill>
              <a:latin typeface="Arial"/>
            </a:endParaRPr>
          </a:p>
        </p:txBody>
      </p:sp>
      <p:sp>
        <p:nvSpPr>
          <p:cNvPr id="437" name="TextShape 2"/>
          <p:cNvSpPr txBox="1"/>
          <p:nvPr/>
        </p:nvSpPr>
        <p:spPr>
          <a:xfrm>
            <a:off x="0" y="1191626"/>
            <a:ext cx="8915040" cy="1294920"/>
          </a:xfrm>
          <a:prstGeom prst="rect">
            <a:avLst/>
          </a:prstGeom>
          <a:noFill/>
          <a:ln>
            <a:noFill/>
          </a:ln>
        </p:spPr>
        <p:txBody>
          <a:bodyPr/>
          <a:lstStyle/>
          <a:p>
            <a:pPr marL="285750" indent="-285750">
              <a:buFont typeface="Arial" charset="0"/>
              <a:buChar char="•"/>
            </a:pPr>
            <a:r>
              <a:rPr lang="en-US" dirty="0" smtClean="0"/>
              <a:t>MITRE Corporation’s Structured </a:t>
            </a:r>
            <a:r>
              <a:rPr lang="en-US" dirty="0"/>
              <a:t>Threat Information </a:t>
            </a:r>
            <a:r>
              <a:rPr lang="en-US" dirty="0" err="1" smtClean="0"/>
              <a:t>eXpression</a:t>
            </a:r>
            <a:r>
              <a:rPr lang="en-US" dirty="0" smtClean="0"/>
              <a:t> (2014)</a:t>
            </a:r>
          </a:p>
          <a:p>
            <a:pPr marL="285750" indent="-285750">
              <a:buFont typeface="Arial" charset="0"/>
              <a:buChar char="•"/>
            </a:pPr>
            <a:r>
              <a:rPr lang="en-US" dirty="0" smtClean="0">
                <a:hlinkClick r:id="rId3"/>
              </a:rPr>
              <a:t>http://stixproject.github.io/getting-started/whitepaper/</a:t>
            </a:r>
            <a:r>
              <a:rPr lang="en-US" dirty="0" smtClean="0"/>
              <a:t> </a:t>
            </a:r>
          </a:p>
          <a:p>
            <a:pPr marL="285750" indent="-285750">
              <a:buFont typeface="Arial" charset="0"/>
              <a:buChar char="•"/>
            </a:pPr>
            <a:endParaRPr lang="en-AU" b="0" strike="noStrike" spc="-1" dirty="0">
              <a:uFill>
                <a:solidFill>
                  <a:srgbClr val="FFFFFF"/>
                </a:solidFill>
              </a:uFill>
              <a:latin typeface="Arial" charset="0"/>
            </a:endParaRPr>
          </a:p>
        </p:txBody>
      </p:sp>
      <p:pic>
        <p:nvPicPr>
          <p:cNvPr id="2" name="Picture 1"/>
          <p:cNvPicPr>
            <a:picLocks noChangeAspect="1"/>
          </p:cNvPicPr>
          <p:nvPr/>
        </p:nvPicPr>
        <p:blipFill>
          <a:blip r:embed="rId4"/>
          <a:stretch>
            <a:fillRect/>
          </a:stretch>
        </p:blipFill>
        <p:spPr>
          <a:xfrm>
            <a:off x="1224643" y="1839086"/>
            <a:ext cx="7119257" cy="4125933"/>
          </a:xfrm>
          <a:prstGeom prst="rect">
            <a:avLst/>
          </a:prstGeom>
        </p:spPr>
      </p:pic>
    </p:spTree>
    <p:extLst>
      <p:ext uri="{BB962C8B-B14F-4D97-AF65-F5344CB8AC3E}">
        <p14:creationId xmlns:p14="http://schemas.microsoft.com/office/powerpoint/2010/main" val="4041499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extShape 1"/>
          <p:cNvSpPr txBox="1"/>
          <p:nvPr/>
        </p:nvSpPr>
        <p:spPr>
          <a:xfrm>
            <a:off x="16200" y="-387360"/>
            <a:ext cx="7256520" cy="1599840"/>
          </a:xfrm>
          <a:prstGeom prst="rect">
            <a:avLst/>
          </a:prstGeom>
          <a:noFill/>
          <a:ln>
            <a:noFill/>
          </a:ln>
        </p:spPr>
        <p:txBody>
          <a:bodyPr anchor="b"/>
          <a:lstStyle/>
          <a:p>
            <a:pPr algn="ctr">
              <a:lnSpc>
                <a:spcPts val="2046"/>
              </a:lnSpc>
            </a:pPr>
            <a:r>
              <a:rPr lang="en-AU" sz="5400" b="0" strike="noStrike" spc="-1">
                <a:solidFill>
                  <a:srgbClr val="FFB91D"/>
                </a:solidFill>
                <a:uFill>
                  <a:solidFill>
                    <a:srgbClr val="FFFFFF"/>
                  </a:solidFill>
                </a:uFill>
                <a:latin typeface="Palatino Linotype"/>
              </a:rPr>
              <a:t>Honeypots</a:t>
            </a:r>
            <a:endParaRPr lang="en-AU" sz="5400" b="0" strike="noStrike" spc="-1">
              <a:solidFill>
                <a:srgbClr val="FFFFFF"/>
              </a:solidFill>
              <a:uFill>
                <a:solidFill>
                  <a:srgbClr val="FFFFFF"/>
                </a:solidFill>
              </a:uFill>
              <a:latin typeface="Arial"/>
            </a:endParaRPr>
          </a:p>
        </p:txBody>
      </p:sp>
      <p:sp>
        <p:nvSpPr>
          <p:cNvPr id="446" name="TextShape 2"/>
          <p:cNvSpPr txBox="1"/>
          <p:nvPr/>
        </p:nvSpPr>
        <p:spPr>
          <a:xfrm>
            <a:off x="251640" y="1845000"/>
            <a:ext cx="8229240" cy="4896360"/>
          </a:xfrm>
          <a:prstGeom prst="rect">
            <a:avLst/>
          </a:prstGeom>
          <a:noFill/>
          <a:ln>
            <a:noFill/>
          </a:ln>
        </p:spPr>
        <p:txBody>
          <a:bodyPr/>
          <a:lstStyle/>
          <a:p>
            <a:pPr marL="343080" indent="-342720">
              <a:lnSpc>
                <a:spcPct val="100000"/>
              </a:lnSpc>
              <a:buClr>
                <a:srgbClr val="D16349"/>
              </a:buClr>
              <a:buFont typeface="Arial"/>
              <a:buChar char="•"/>
            </a:pPr>
            <a:r>
              <a:rPr lang="en-AU" sz="2400" b="0" strike="noStrike" spc="-1">
                <a:solidFill>
                  <a:srgbClr val="FFFFFF"/>
                </a:solidFill>
                <a:uFill>
                  <a:solidFill>
                    <a:srgbClr val="FFFFFF"/>
                  </a:solidFill>
                </a:uFill>
                <a:latin typeface="Century Gothic"/>
              </a:rPr>
              <a:t>Decoy systems designed to: </a:t>
            </a: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Lure a potential attacker away from critical systems</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Collect information about the attacker’s activity</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Encourage the attacker to stay on the system long enough for administrators to respond</a:t>
            </a:r>
            <a:endParaRPr lang="en-AU" sz="1600" b="0" strike="noStrike" spc="-1">
              <a:solidFill>
                <a:srgbClr val="FFFFFF"/>
              </a:solidFill>
              <a:uFill>
                <a:solidFill>
                  <a:srgbClr val="FFFFFF"/>
                </a:solidFill>
              </a:uFill>
              <a:latin typeface="Century Gothic"/>
            </a:endParaRPr>
          </a:p>
          <a:p>
            <a:pPr marL="343080" lvl="1" indent="-342720">
              <a:lnSpc>
                <a:spcPct val="100000"/>
              </a:lnSpc>
              <a:buClr>
                <a:srgbClr val="D16349"/>
              </a:buClr>
              <a:buFont typeface="Arial"/>
              <a:buChar char="•"/>
            </a:pPr>
            <a:r>
              <a:rPr lang="en-AU" sz="2400" b="0" strike="noStrike" spc="-1">
                <a:solidFill>
                  <a:srgbClr val="FFFFFF"/>
                </a:solidFill>
                <a:uFill>
                  <a:solidFill>
                    <a:srgbClr val="FFFFFF"/>
                  </a:solidFill>
                </a:uFill>
                <a:latin typeface="Century Gothic"/>
              </a:rPr>
              <a:t>Systems are filled with fabricated information that a legitimate user of the system wouldn’t access</a:t>
            </a:r>
            <a:endParaRPr lang="en-AU" sz="1600" b="0" strike="noStrike" spc="-1">
              <a:solidFill>
                <a:srgbClr val="FFFFFF"/>
              </a:solidFill>
              <a:uFill>
                <a:solidFill>
                  <a:srgbClr val="FFFFFF"/>
                </a:solidFill>
              </a:uFill>
              <a:latin typeface="Century Gothic"/>
            </a:endParaRPr>
          </a:p>
          <a:p>
            <a:pPr marL="343080" lvl="1" indent="-342720">
              <a:lnSpc>
                <a:spcPct val="100000"/>
              </a:lnSpc>
              <a:buClr>
                <a:srgbClr val="D16349"/>
              </a:buClr>
              <a:buFont typeface="Arial"/>
              <a:buChar char="•"/>
            </a:pPr>
            <a:r>
              <a:rPr lang="en-AU" sz="2400" b="0" strike="noStrike" spc="-1">
                <a:solidFill>
                  <a:srgbClr val="FFFFFF"/>
                </a:solidFill>
                <a:uFill>
                  <a:solidFill>
                    <a:srgbClr val="FFFFFF"/>
                  </a:solidFill>
                </a:uFill>
                <a:latin typeface="Century Gothic"/>
              </a:rPr>
              <a:t>Resources that have no production value</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Therefore incoming communication is most likely a probe, scan, or attack</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Initiated outbound communication suggests that the system has probably been compromised</a:t>
            </a:r>
            <a:endParaRPr lang="en-AU" sz="1600" b="0" strike="noStrike" spc="-1">
              <a:solidFill>
                <a:srgbClr val="FFFFFF"/>
              </a:solidFill>
              <a:uFill>
                <a:solidFill>
                  <a:srgbClr val="FFFFFF"/>
                </a:solidFill>
              </a:uFill>
              <a:latin typeface="Century Gothic"/>
            </a:endParaRPr>
          </a:p>
        </p:txBody>
      </p:sp>
      <p:pic>
        <p:nvPicPr>
          <p:cNvPr id="447" name="Picture 5"/>
          <p:cNvPicPr/>
          <p:nvPr/>
        </p:nvPicPr>
        <p:blipFill>
          <a:blip r:embed="rId3"/>
          <a:stretch/>
        </p:blipFill>
        <p:spPr>
          <a:xfrm>
            <a:off x="6784200" y="304920"/>
            <a:ext cx="2150280" cy="2216520"/>
          </a:xfrm>
          <a:prstGeom prst="rect">
            <a:avLst/>
          </a:prstGeom>
          <a:ln>
            <a:noFill/>
          </a:ln>
          <a:scene3d>
            <a:camera prst="orthographicFront">
              <a:rot lat="0" lon="10499978" rev="0"/>
            </a:camera>
            <a:lightRig rig="threePt" dir="t"/>
          </a:scene3d>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Shape 1"/>
          <p:cNvSpPr txBox="1"/>
          <p:nvPr/>
        </p:nvSpPr>
        <p:spPr>
          <a:xfrm>
            <a:off x="827640" y="260640"/>
            <a:ext cx="7256520" cy="1599840"/>
          </a:xfrm>
          <a:prstGeom prst="rect">
            <a:avLst/>
          </a:prstGeom>
          <a:noFill/>
          <a:ln>
            <a:noFill/>
          </a:ln>
        </p:spPr>
        <p:txBody>
          <a:bodyPr anchor="b"/>
          <a:lstStyle/>
          <a:p>
            <a:pPr algn="ctr"/>
            <a:r>
              <a:rPr lang="en-AU" sz="5400" b="0" strike="noStrike" spc="-1" dirty="0">
                <a:solidFill>
                  <a:srgbClr val="FFB91D"/>
                </a:solidFill>
                <a:uFill>
                  <a:solidFill>
                    <a:srgbClr val="FFFFFF"/>
                  </a:solidFill>
                </a:uFill>
                <a:latin typeface="Palatino Linotype"/>
              </a:rPr>
              <a:t>Honeypot Classifications</a:t>
            </a:r>
            <a:endParaRPr lang="en-AU" sz="5400" b="0" strike="noStrike" spc="-1" dirty="0">
              <a:solidFill>
                <a:srgbClr val="FFFFFF"/>
              </a:solidFill>
              <a:uFill>
                <a:solidFill>
                  <a:srgbClr val="FFFFFF"/>
                </a:solidFill>
              </a:uFill>
              <a:latin typeface="Arial"/>
            </a:endParaRPr>
          </a:p>
        </p:txBody>
      </p:sp>
      <p:sp>
        <p:nvSpPr>
          <p:cNvPr id="449" name="TextShape 2"/>
          <p:cNvSpPr txBox="1"/>
          <p:nvPr/>
        </p:nvSpPr>
        <p:spPr>
          <a:xfrm>
            <a:off x="251640" y="2061000"/>
            <a:ext cx="8229240" cy="5040360"/>
          </a:xfrm>
          <a:prstGeom prst="rect">
            <a:avLst/>
          </a:prstGeom>
          <a:noFill/>
          <a:ln>
            <a:noFill/>
          </a:ln>
        </p:spPr>
        <p:txBody>
          <a:bodyPr/>
          <a:lstStyle/>
          <a:p>
            <a:pPr marL="343080" lvl="1" indent="-342720">
              <a:lnSpc>
                <a:spcPct val="100000"/>
              </a:lnSpc>
              <a:buClr>
                <a:srgbClr val="D16349"/>
              </a:buClr>
              <a:buFont typeface="Arial"/>
              <a:buChar char="•"/>
            </a:pPr>
            <a:r>
              <a:rPr lang="en-AU" sz="2400" b="0" strike="noStrike" spc="-1">
                <a:solidFill>
                  <a:srgbClr val="FFFFFF"/>
                </a:solidFill>
                <a:uFill>
                  <a:solidFill>
                    <a:srgbClr val="FFFFFF"/>
                  </a:solidFill>
                </a:uFill>
                <a:latin typeface="Century Gothic"/>
              </a:rPr>
              <a:t>Low interaction honeypot</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Consists of a software package that emulates particular IT services or systems well enough to provide a realistic initial interaction, but does not execute a full version of those services or systems</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Provides a less realistic target</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Often sufficient for use as a component of a distributed IDS to warn of imminent attack</a:t>
            </a:r>
            <a:endParaRPr lang="en-AU" sz="1600" b="0" strike="noStrike" spc="-1">
              <a:solidFill>
                <a:srgbClr val="FFFFFF"/>
              </a:solidFill>
              <a:uFill>
                <a:solidFill>
                  <a:srgbClr val="FFFFFF"/>
                </a:solidFill>
              </a:uFill>
              <a:latin typeface="Century Gothic"/>
            </a:endParaRPr>
          </a:p>
          <a:p>
            <a:pPr marL="343080" lvl="1" indent="-342720">
              <a:lnSpc>
                <a:spcPct val="100000"/>
              </a:lnSpc>
              <a:buClr>
                <a:srgbClr val="D16349"/>
              </a:buClr>
              <a:buFont typeface="Arial"/>
              <a:buChar char="•"/>
            </a:pPr>
            <a:r>
              <a:rPr lang="en-AU" sz="2400" b="0" strike="noStrike" spc="-1">
                <a:solidFill>
                  <a:srgbClr val="FFFFFF"/>
                </a:solidFill>
                <a:uFill>
                  <a:solidFill>
                    <a:srgbClr val="FFFFFF"/>
                  </a:solidFill>
                </a:uFill>
                <a:latin typeface="Century Gothic"/>
              </a:rPr>
              <a:t>High interaction honeypot</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A real system, with a full operating system, services and applications, which are instrumented and deployed where they can be accessed by attackers</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Is a more realistic target that may occupy an attacker for an extended period</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However, it requires significantly more resources</a:t>
            </a:r>
            <a:endParaRPr lang="en-AU" sz="1600" b="0" strike="noStrike" spc="-1">
              <a:solidFill>
                <a:srgbClr val="FFFFFF"/>
              </a:solidFill>
              <a:uFill>
                <a:solidFill>
                  <a:srgbClr val="FFFFFF"/>
                </a:solidFill>
              </a:uFill>
              <a:latin typeface="Century Gothic"/>
            </a:endParaRPr>
          </a:p>
          <a:p>
            <a:pPr marL="743040" lvl="1" indent="-285480">
              <a:lnSpc>
                <a:spcPct val="100000"/>
              </a:lnSpc>
              <a:buClr>
                <a:srgbClr val="FFFFFF"/>
              </a:buClr>
              <a:buFont typeface="Courier New"/>
              <a:buChar char="o"/>
            </a:pPr>
            <a:r>
              <a:rPr lang="en-AU" sz="1700" b="0" strike="noStrike" spc="-1">
                <a:solidFill>
                  <a:srgbClr val="FFFFFF"/>
                </a:solidFill>
                <a:uFill>
                  <a:solidFill>
                    <a:srgbClr val="FFFFFF"/>
                  </a:solidFill>
                </a:uFill>
                <a:latin typeface="Century Gothic"/>
              </a:rPr>
              <a:t>If compromised could be used to initiate attacks on other systems</a:t>
            </a:r>
            <a:endParaRPr lang="en-AU" sz="1600" b="0" strike="noStrike" spc="-1">
              <a:solidFill>
                <a:srgbClr val="FFFFFF"/>
              </a:solidFill>
              <a:uFill>
                <a:solidFill>
                  <a:srgbClr val="FFFFFF"/>
                </a:solidFill>
              </a:uFill>
              <a:latin typeface="Century Gothic"/>
            </a:endParaRPr>
          </a:p>
        </p:txBody>
      </p:sp>
      <p:pic>
        <p:nvPicPr>
          <p:cNvPr id="450" name="Picture 4"/>
          <p:cNvPicPr/>
          <p:nvPr/>
        </p:nvPicPr>
        <p:blipFill>
          <a:blip r:embed="rId3"/>
          <a:stretch/>
        </p:blipFill>
        <p:spPr>
          <a:xfrm>
            <a:off x="323640" y="188640"/>
            <a:ext cx="1353240" cy="1599840"/>
          </a:xfrm>
          <a:prstGeom prst="rect">
            <a:avLst/>
          </a:prstGeom>
          <a:ln>
            <a:noFill/>
          </a:ln>
        </p:spPr>
      </p:pic>
      <p:pic>
        <p:nvPicPr>
          <p:cNvPr id="451" name="Picture 6"/>
          <p:cNvPicPr/>
          <p:nvPr/>
        </p:nvPicPr>
        <p:blipFill>
          <a:blip r:embed="rId4"/>
          <a:stretch/>
        </p:blipFill>
        <p:spPr>
          <a:xfrm>
            <a:off x="7437960" y="395280"/>
            <a:ext cx="1466640" cy="135612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Shape 1"/>
          <p:cNvSpPr txBox="1"/>
          <p:nvPr/>
        </p:nvSpPr>
        <p:spPr>
          <a:xfrm>
            <a:off x="457200" y="0"/>
            <a:ext cx="8229240" cy="1599840"/>
          </a:xfrm>
          <a:prstGeom prst="rect">
            <a:avLst/>
          </a:prstGeom>
          <a:noFill/>
          <a:ln>
            <a:noFill/>
          </a:ln>
        </p:spPr>
        <p:txBody>
          <a:bodyPr anchor="b"/>
          <a:lstStyle/>
          <a:p>
            <a:pPr algn="ctr">
              <a:lnSpc>
                <a:spcPts val="2046"/>
              </a:lnSpc>
            </a:pPr>
            <a:r>
              <a:rPr lang="en-AU" sz="5400" b="0" strike="noStrike" spc="-1">
                <a:solidFill>
                  <a:srgbClr val="FFFFFF"/>
                </a:solidFill>
                <a:uFill>
                  <a:solidFill>
                    <a:srgbClr val="FFFFFF"/>
                  </a:solidFill>
                </a:uFill>
                <a:latin typeface="Palatino Linotype"/>
              </a:rPr>
              <a:t>Intruder Behavior</a:t>
            </a:r>
            <a:endParaRPr lang="en-AU" sz="5400" b="0" strike="noStrike" spc="-1">
              <a:solidFill>
                <a:srgbClr val="FFFFFF"/>
              </a:solidFill>
              <a:uFill>
                <a:solidFill>
                  <a:srgbClr val="FFFFFF"/>
                </a:solidFill>
              </a:uFill>
              <a:latin typeface="Arial"/>
            </a:endParaRPr>
          </a:p>
        </p:txBody>
      </p:sp>
      <p:sp>
        <p:nvSpPr>
          <p:cNvPr id="321" name="CustomShape 2"/>
          <p:cNvSpPr/>
          <p:nvPr/>
        </p:nvSpPr>
        <p:spPr>
          <a:xfrm>
            <a:off x="457200" y="2457720"/>
            <a:ext cx="2571480" cy="15426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tIns="91440" bIns="91440" anchor="ctr"/>
          <a:lstStyle/>
          <a:p>
            <a:pPr algn="ctr">
              <a:lnSpc>
                <a:spcPct val="90000"/>
              </a:lnSpc>
            </a:pPr>
            <a:r>
              <a:rPr lang="en-NZ" sz="2400" b="0" strike="noStrike" spc="-1">
                <a:solidFill>
                  <a:srgbClr val="FFFFFF"/>
                </a:solidFill>
                <a:uFill>
                  <a:solidFill>
                    <a:srgbClr val="FFFFFF"/>
                  </a:solidFill>
                </a:uFill>
                <a:latin typeface="Palatino Linotype"/>
              </a:rPr>
              <a:t>Target acquisition and information gathering</a:t>
            </a:r>
            <a:endParaRPr lang="en-NZ" sz="1800" b="0" strike="noStrike" spc="-1">
              <a:solidFill>
                <a:srgbClr val="000000"/>
              </a:solidFill>
              <a:uFill>
                <a:solidFill>
                  <a:srgbClr val="FFFFFF"/>
                </a:solidFill>
              </a:uFill>
              <a:latin typeface="Arial"/>
            </a:endParaRPr>
          </a:p>
        </p:txBody>
      </p:sp>
      <p:sp>
        <p:nvSpPr>
          <p:cNvPr id="322" name="CustomShape 3"/>
          <p:cNvSpPr/>
          <p:nvPr/>
        </p:nvSpPr>
        <p:spPr>
          <a:xfrm>
            <a:off x="3286080" y="2457720"/>
            <a:ext cx="2571480" cy="15426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tIns="91440" bIns="91440" anchor="ctr"/>
          <a:lstStyle/>
          <a:p>
            <a:pPr algn="ctr">
              <a:lnSpc>
                <a:spcPct val="90000"/>
              </a:lnSpc>
            </a:pPr>
            <a:r>
              <a:rPr lang="en-NZ" sz="2400" b="0" strike="noStrike" spc="-1">
                <a:solidFill>
                  <a:srgbClr val="FFFFFF"/>
                </a:solidFill>
                <a:uFill>
                  <a:solidFill>
                    <a:srgbClr val="FFFFFF"/>
                  </a:solidFill>
                </a:uFill>
                <a:latin typeface="Palatino Linotype"/>
              </a:rPr>
              <a:t>Initial access</a:t>
            </a:r>
            <a:endParaRPr lang="en-NZ" sz="1800" b="0" strike="noStrike" spc="-1">
              <a:solidFill>
                <a:srgbClr val="000000"/>
              </a:solidFill>
              <a:uFill>
                <a:solidFill>
                  <a:srgbClr val="FFFFFF"/>
                </a:solidFill>
              </a:uFill>
              <a:latin typeface="Arial"/>
            </a:endParaRPr>
          </a:p>
        </p:txBody>
      </p:sp>
      <p:sp>
        <p:nvSpPr>
          <p:cNvPr id="323" name="CustomShape 4"/>
          <p:cNvSpPr/>
          <p:nvPr/>
        </p:nvSpPr>
        <p:spPr>
          <a:xfrm>
            <a:off x="6114960" y="2457720"/>
            <a:ext cx="2571480" cy="15426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tIns="91440" bIns="91440" anchor="ctr"/>
          <a:lstStyle/>
          <a:p>
            <a:pPr algn="ctr">
              <a:lnSpc>
                <a:spcPct val="90000"/>
              </a:lnSpc>
            </a:pPr>
            <a:r>
              <a:rPr lang="en-NZ" sz="2400" b="0" strike="noStrike" spc="-1">
                <a:solidFill>
                  <a:srgbClr val="FFFFFF"/>
                </a:solidFill>
                <a:uFill>
                  <a:solidFill>
                    <a:srgbClr val="FFFFFF"/>
                  </a:solidFill>
                </a:uFill>
                <a:latin typeface="Palatino Linotype"/>
              </a:rPr>
              <a:t>Privilege escalation</a:t>
            </a:r>
            <a:endParaRPr lang="en-NZ" sz="1800" b="0" strike="noStrike" spc="-1">
              <a:solidFill>
                <a:srgbClr val="000000"/>
              </a:solidFill>
              <a:uFill>
                <a:solidFill>
                  <a:srgbClr val="FFFFFF"/>
                </a:solidFill>
              </a:uFill>
              <a:latin typeface="Arial"/>
            </a:endParaRPr>
          </a:p>
        </p:txBody>
      </p:sp>
      <p:sp>
        <p:nvSpPr>
          <p:cNvPr id="324" name="CustomShape 5"/>
          <p:cNvSpPr/>
          <p:nvPr/>
        </p:nvSpPr>
        <p:spPr>
          <a:xfrm>
            <a:off x="457200" y="4258080"/>
            <a:ext cx="2571480" cy="15426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tIns="91440" bIns="91440" anchor="ctr"/>
          <a:lstStyle/>
          <a:p>
            <a:pPr algn="ctr">
              <a:lnSpc>
                <a:spcPct val="90000"/>
              </a:lnSpc>
            </a:pPr>
            <a:r>
              <a:rPr lang="en-NZ" sz="2400" b="0" strike="noStrike" spc="-1">
                <a:solidFill>
                  <a:srgbClr val="FFFFFF"/>
                </a:solidFill>
                <a:uFill>
                  <a:solidFill>
                    <a:srgbClr val="FFFFFF"/>
                  </a:solidFill>
                </a:uFill>
                <a:latin typeface="Palatino Linotype"/>
              </a:rPr>
              <a:t>Information gathering or system exploit</a:t>
            </a:r>
            <a:endParaRPr lang="en-NZ" sz="1800" b="0" strike="noStrike" spc="-1">
              <a:solidFill>
                <a:srgbClr val="000000"/>
              </a:solidFill>
              <a:uFill>
                <a:solidFill>
                  <a:srgbClr val="FFFFFF"/>
                </a:solidFill>
              </a:uFill>
              <a:latin typeface="Arial"/>
            </a:endParaRPr>
          </a:p>
        </p:txBody>
      </p:sp>
      <p:sp>
        <p:nvSpPr>
          <p:cNvPr id="325" name="CustomShape 6"/>
          <p:cNvSpPr/>
          <p:nvPr/>
        </p:nvSpPr>
        <p:spPr>
          <a:xfrm>
            <a:off x="3286080" y="4258080"/>
            <a:ext cx="2571480" cy="15426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tIns="91440" bIns="91440" anchor="ctr"/>
          <a:lstStyle/>
          <a:p>
            <a:pPr algn="ctr">
              <a:lnSpc>
                <a:spcPct val="90000"/>
              </a:lnSpc>
            </a:pPr>
            <a:r>
              <a:rPr lang="en-NZ" sz="2400" b="0" strike="noStrike" spc="-1">
                <a:solidFill>
                  <a:srgbClr val="FFFFFF"/>
                </a:solidFill>
                <a:uFill>
                  <a:solidFill>
                    <a:srgbClr val="FFFFFF"/>
                  </a:solidFill>
                </a:uFill>
                <a:latin typeface="Palatino Linotype"/>
              </a:rPr>
              <a:t>Maintaining access</a:t>
            </a:r>
            <a:endParaRPr lang="en-NZ" sz="1800" b="0" strike="noStrike" spc="-1">
              <a:solidFill>
                <a:srgbClr val="000000"/>
              </a:solidFill>
              <a:uFill>
                <a:solidFill>
                  <a:srgbClr val="FFFFFF"/>
                </a:solidFill>
              </a:uFill>
              <a:latin typeface="Arial"/>
            </a:endParaRPr>
          </a:p>
        </p:txBody>
      </p:sp>
      <p:sp>
        <p:nvSpPr>
          <p:cNvPr id="326" name="CustomShape 7"/>
          <p:cNvSpPr/>
          <p:nvPr/>
        </p:nvSpPr>
        <p:spPr>
          <a:xfrm>
            <a:off x="6114960" y="4258080"/>
            <a:ext cx="2571480" cy="15426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tIns="91440" bIns="91440" anchor="ctr"/>
          <a:lstStyle/>
          <a:p>
            <a:pPr algn="ctr">
              <a:lnSpc>
                <a:spcPct val="90000"/>
              </a:lnSpc>
            </a:pPr>
            <a:r>
              <a:rPr lang="en-NZ" sz="2400" b="0" strike="noStrike" spc="-1">
                <a:solidFill>
                  <a:srgbClr val="FFFFFF"/>
                </a:solidFill>
                <a:uFill>
                  <a:solidFill>
                    <a:srgbClr val="FFFFFF"/>
                  </a:solidFill>
                </a:uFill>
                <a:latin typeface="Palatino Linotype"/>
              </a:rPr>
              <a:t>Covering tracks</a:t>
            </a:r>
            <a:endParaRPr lang="en-NZ"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2" name="Picture 2"/>
          <p:cNvPicPr/>
          <p:nvPr/>
        </p:nvPicPr>
        <p:blipFill>
          <a:blip r:embed="rId3"/>
          <a:srcRect t="6026" b="3436"/>
          <a:stretch/>
        </p:blipFill>
        <p:spPr>
          <a:xfrm>
            <a:off x="1763640" y="188640"/>
            <a:ext cx="5596920" cy="6558120"/>
          </a:xfrm>
          <a:prstGeom prst="rect">
            <a:avLst/>
          </a:prstGeom>
          <a:ln>
            <a:noFill/>
          </a:ln>
        </p:spPr>
      </p:pic>
    </p:spTree>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3" name="Picture 3"/>
          <p:cNvPicPr/>
          <p:nvPr/>
        </p:nvPicPr>
        <p:blipFill>
          <a:blip r:embed="rId3"/>
          <a:srcRect l="6291" t="8524" r="5696" b="32390"/>
          <a:stretch/>
        </p:blipFill>
        <p:spPr>
          <a:xfrm>
            <a:off x="128160" y="836640"/>
            <a:ext cx="8782200" cy="4555800"/>
          </a:xfrm>
          <a:prstGeom prst="rect">
            <a:avLst/>
          </a:prstGeom>
          <a:ln>
            <a:noFill/>
          </a:ln>
        </p:spPr>
      </p:pic>
      <p:pic>
        <p:nvPicPr>
          <p:cNvPr id="2" name="Picture 1"/>
          <p:cNvPicPr>
            <a:picLocks noChangeAspect="1"/>
          </p:cNvPicPr>
          <p:nvPr/>
        </p:nvPicPr>
        <p:blipFill>
          <a:blip r:embed="rId4"/>
          <a:stretch>
            <a:fillRect/>
          </a:stretch>
        </p:blipFill>
        <p:spPr>
          <a:xfrm>
            <a:off x="269422" y="203200"/>
            <a:ext cx="4000500" cy="1879600"/>
          </a:xfrm>
          <a:prstGeom prst="rect">
            <a:avLst/>
          </a:prstGeom>
        </p:spPr>
      </p:pic>
      <p:sp>
        <p:nvSpPr>
          <p:cNvPr id="3" name="Rectangle 2"/>
          <p:cNvSpPr/>
          <p:nvPr/>
        </p:nvSpPr>
        <p:spPr>
          <a:xfrm>
            <a:off x="1158412" y="3407620"/>
            <a:ext cx="2646878" cy="923330"/>
          </a:xfrm>
          <a:prstGeom prst="rect">
            <a:avLst/>
          </a:prstGeom>
        </p:spPr>
        <p:txBody>
          <a:bodyPr wrap="none">
            <a:spAutoFit/>
          </a:bodyPr>
          <a:lstStyle/>
          <a:p>
            <a:r>
              <a:rPr lang="en-US" i="1" dirty="0" smtClean="0">
                <a:solidFill>
                  <a:prstClr val="black"/>
                </a:solidFill>
                <a:latin typeface="Times-Roman" charset="0"/>
              </a:rPr>
              <a:t>Converts packets into </a:t>
            </a:r>
            <a:br>
              <a:rPr lang="en-US" i="1" dirty="0" smtClean="0">
                <a:solidFill>
                  <a:prstClr val="black"/>
                </a:solidFill>
                <a:latin typeface="Times-Roman" charset="0"/>
              </a:rPr>
            </a:br>
            <a:r>
              <a:rPr lang="en-US" i="1" dirty="0" smtClean="0">
                <a:solidFill>
                  <a:prstClr val="black"/>
                </a:solidFill>
                <a:latin typeface="Times-Roman" charset="0"/>
              </a:rPr>
              <a:t>higher level representation</a:t>
            </a:r>
            <a:br>
              <a:rPr lang="en-US" i="1" dirty="0" smtClean="0">
                <a:solidFill>
                  <a:prstClr val="black"/>
                </a:solidFill>
                <a:latin typeface="Times-Roman" charset="0"/>
              </a:rPr>
            </a:br>
            <a:r>
              <a:rPr lang="en-US" i="1" dirty="0" smtClean="0">
                <a:solidFill>
                  <a:prstClr val="black"/>
                </a:solidFill>
                <a:latin typeface="Times-Roman" charset="0"/>
              </a:rPr>
              <a:t>(headers)</a:t>
            </a:r>
            <a:endParaRPr lang="en-US" dirty="0"/>
          </a:p>
        </p:txBody>
      </p:sp>
      <p:sp>
        <p:nvSpPr>
          <p:cNvPr id="5" name="Rectangle 4"/>
          <p:cNvSpPr/>
          <p:nvPr/>
        </p:nvSpPr>
        <p:spPr>
          <a:xfrm>
            <a:off x="3956040" y="3407620"/>
            <a:ext cx="2646878" cy="923330"/>
          </a:xfrm>
          <a:prstGeom prst="rect">
            <a:avLst/>
          </a:prstGeom>
        </p:spPr>
        <p:txBody>
          <a:bodyPr wrap="none">
            <a:spAutoFit/>
          </a:bodyPr>
          <a:lstStyle/>
          <a:p>
            <a:r>
              <a:rPr lang="en-US" i="1" dirty="0" smtClean="0">
                <a:solidFill>
                  <a:prstClr val="black"/>
                </a:solidFill>
                <a:latin typeface="Times-Roman" charset="0"/>
              </a:rPr>
              <a:t>Applies rules to</a:t>
            </a:r>
          </a:p>
          <a:p>
            <a:r>
              <a:rPr lang="en-US" i="1" dirty="0">
                <a:solidFill>
                  <a:prstClr val="black"/>
                </a:solidFill>
                <a:latin typeface="Times-Roman" charset="0"/>
              </a:rPr>
              <a:t>h</a:t>
            </a:r>
            <a:r>
              <a:rPr lang="en-US" i="1" dirty="0" smtClean="0">
                <a:solidFill>
                  <a:prstClr val="black"/>
                </a:solidFill>
                <a:latin typeface="Times-Roman" charset="0"/>
              </a:rPr>
              <a:t>igher level representation</a:t>
            </a:r>
            <a:br>
              <a:rPr lang="en-US" i="1" dirty="0" smtClean="0">
                <a:solidFill>
                  <a:prstClr val="black"/>
                </a:solidFill>
                <a:latin typeface="Times-Roman" charset="0"/>
              </a:rPr>
            </a:br>
            <a:r>
              <a:rPr lang="en-US" i="1" dirty="0" smtClean="0">
                <a:solidFill>
                  <a:prstClr val="black"/>
                </a:solidFill>
                <a:latin typeface="Times-Roman" charset="0"/>
              </a:rPr>
              <a:t>of packets </a:t>
            </a:r>
            <a:endParaRPr lang="en-US" dirty="0"/>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4" name="Picture 4"/>
          <p:cNvPicPr/>
          <p:nvPr/>
        </p:nvPicPr>
        <p:blipFill>
          <a:blip r:embed="rId3"/>
          <a:srcRect l="5208" t="4883" r="5250" b="55725"/>
          <a:stretch/>
        </p:blipFill>
        <p:spPr>
          <a:xfrm>
            <a:off x="179640" y="836640"/>
            <a:ext cx="8712720" cy="4960440"/>
          </a:xfrm>
          <a:prstGeom prst="rect">
            <a:avLst/>
          </a:prstGeom>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130629" y="555172"/>
            <a:ext cx="8621485" cy="6124754"/>
          </a:xfrm>
          <a:prstGeom prst="rect">
            <a:avLst/>
          </a:prstGeom>
        </p:spPr>
        <p:txBody>
          <a:bodyPr wrap="square">
            <a:spAutoFit/>
          </a:bodyPr>
          <a:lstStyle/>
          <a:p>
            <a:pPr algn="ctr"/>
            <a:r>
              <a:rPr lang="en-US" sz="3200" b="1" dirty="0" smtClean="0">
                <a:solidFill>
                  <a:prstClr val="black"/>
                </a:solidFill>
                <a:latin typeface="Times-Roman" charset="0"/>
              </a:rPr>
              <a:t>Examples of logging</a:t>
            </a:r>
          </a:p>
          <a:p>
            <a:pPr algn="ctr"/>
            <a:endParaRPr lang="en-US" b="1" dirty="0" smtClean="0">
              <a:solidFill>
                <a:prstClr val="black"/>
              </a:solidFill>
              <a:latin typeface="Times-Roman" charset="0"/>
            </a:endParaRPr>
          </a:p>
          <a:p>
            <a:r>
              <a:rPr lang="en-US" b="1" dirty="0" smtClean="0">
                <a:solidFill>
                  <a:prstClr val="black"/>
                </a:solidFill>
                <a:latin typeface="Courier" charset="0"/>
              </a:rPr>
              <a:t>log </a:t>
            </a:r>
            <a:r>
              <a:rPr lang="en-US" b="1" dirty="0" err="1">
                <a:solidFill>
                  <a:prstClr val="black"/>
                </a:solidFill>
                <a:latin typeface="Courier" charset="0"/>
              </a:rPr>
              <a:t>udp</a:t>
            </a:r>
            <a:r>
              <a:rPr lang="en-US" b="1" dirty="0">
                <a:solidFill>
                  <a:prstClr val="black"/>
                </a:solidFill>
                <a:latin typeface="Courier" charset="0"/>
              </a:rPr>
              <a:t> any any -&gt; 192.168.1.0/24 1:1024  </a:t>
            </a:r>
          </a:p>
          <a:p>
            <a:r>
              <a:rPr lang="en-US" i="1" dirty="0">
                <a:solidFill>
                  <a:prstClr val="black"/>
                </a:solidFill>
                <a:latin typeface="Times-Roman" charset="0"/>
              </a:rPr>
              <a:t>log </a:t>
            </a:r>
            <a:r>
              <a:rPr lang="en-US" i="1" dirty="0" err="1">
                <a:solidFill>
                  <a:prstClr val="black"/>
                </a:solidFill>
                <a:latin typeface="Times-Roman" charset="0"/>
              </a:rPr>
              <a:t>udp</a:t>
            </a:r>
            <a:r>
              <a:rPr lang="en-US" i="1" dirty="0">
                <a:solidFill>
                  <a:prstClr val="black"/>
                </a:solidFill>
                <a:latin typeface="Times-Roman" charset="0"/>
              </a:rPr>
              <a:t> traffic coming from any port and destination ports ranging from 1 to </a:t>
            </a:r>
            <a:r>
              <a:rPr lang="en-US" i="1" dirty="0" smtClean="0">
                <a:solidFill>
                  <a:prstClr val="black"/>
                </a:solidFill>
                <a:latin typeface="Times-Roman" charset="0"/>
              </a:rPr>
              <a:t>1024</a:t>
            </a:r>
          </a:p>
          <a:p>
            <a:r>
              <a:rPr lang="en-US" dirty="0">
                <a:solidFill>
                  <a:prstClr val="black"/>
                </a:solidFill>
                <a:latin typeface="Times-Roman" charset="0"/>
              </a:rPr>
              <a:t>	</a:t>
            </a:r>
          </a:p>
          <a:p>
            <a:r>
              <a:rPr lang="en-US" b="1" dirty="0">
                <a:solidFill>
                  <a:prstClr val="black"/>
                </a:solidFill>
                <a:latin typeface="Courier" charset="0"/>
              </a:rPr>
              <a:t>log </a:t>
            </a:r>
            <a:r>
              <a:rPr lang="en-US" b="1" dirty="0" err="1">
                <a:solidFill>
                  <a:prstClr val="black"/>
                </a:solidFill>
                <a:latin typeface="Courier" charset="0"/>
              </a:rPr>
              <a:t>tcp</a:t>
            </a:r>
            <a:r>
              <a:rPr lang="en-US" b="1" dirty="0">
                <a:solidFill>
                  <a:prstClr val="black"/>
                </a:solidFill>
                <a:latin typeface="Courier" charset="0"/>
              </a:rPr>
              <a:t> any any -&gt; 192.168.1.0/24 :6000  </a:t>
            </a:r>
          </a:p>
          <a:p>
            <a:r>
              <a:rPr lang="en-US" i="1" dirty="0">
                <a:solidFill>
                  <a:prstClr val="black"/>
                </a:solidFill>
                <a:latin typeface="Times-Roman" charset="0"/>
              </a:rPr>
              <a:t>log </a:t>
            </a:r>
            <a:r>
              <a:rPr lang="en-US" i="1" dirty="0" err="1">
                <a:solidFill>
                  <a:prstClr val="black"/>
                </a:solidFill>
                <a:latin typeface="Times-Roman" charset="0"/>
              </a:rPr>
              <a:t>tcp</a:t>
            </a:r>
            <a:r>
              <a:rPr lang="en-US" i="1" dirty="0">
                <a:solidFill>
                  <a:prstClr val="black"/>
                </a:solidFill>
                <a:latin typeface="Times-Roman" charset="0"/>
              </a:rPr>
              <a:t> traffic from any port going to ports less than or equal to 6000</a:t>
            </a:r>
            <a:r>
              <a:rPr lang="en-US" dirty="0">
                <a:solidFill>
                  <a:prstClr val="black"/>
                </a:solidFill>
                <a:latin typeface="Times-Roman" charset="0"/>
              </a:rPr>
              <a:t>	</a:t>
            </a:r>
            <a:endParaRPr lang="en-US" dirty="0" smtClean="0">
              <a:solidFill>
                <a:prstClr val="black"/>
              </a:solidFill>
              <a:latin typeface="Times-Roman" charset="0"/>
            </a:endParaRPr>
          </a:p>
          <a:p>
            <a:endParaRPr lang="en-US" dirty="0">
              <a:solidFill>
                <a:prstClr val="black"/>
              </a:solidFill>
              <a:latin typeface="Courier" charset="0"/>
            </a:endParaRPr>
          </a:p>
          <a:p>
            <a:r>
              <a:rPr lang="en-US" b="1" dirty="0">
                <a:solidFill>
                  <a:prstClr val="black"/>
                </a:solidFill>
                <a:latin typeface="Courier" charset="0"/>
              </a:rPr>
              <a:t>log </a:t>
            </a:r>
            <a:r>
              <a:rPr lang="en-US" b="1" dirty="0" err="1">
                <a:solidFill>
                  <a:prstClr val="black"/>
                </a:solidFill>
                <a:latin typeface="Courier" charset="0"/>
              </a:rPr>
              <a:t>tcp</a:t>
            </a:r>
            <a:r>
              <a:rPr lang="en-US" b="1" dirty="0">
                <a:solidFill>
                  <a:prstClr val="black"/>
                </a:solidFill>
                <a:latin typeface="Courier" charset="0"/>
              </a:rPr>
              <a:t> any :1024 -&gt; 192.168.1.0/24 500: </a:t>
            </a:r>
            <a:r>
              <a:rPr lang="en-US" dirty="0">
                <a:solidFill>
                  <a:prstClr val="black"/>
                </a:solidFill>
                <a:latin typeface="Courier" charset="0"/>
              </a:rPr>
              <a:t> </a:t>
            </a:r>
          </a:p>
          <a:p>
            <a:r>
              <a:rPr lang="en-US" i="1" dirty="0">
                <a:solidFill>
                  <a:prstClr val="black"/>
                </a:solidFill>
                <a:latin typeface="Times-Roman" charset="0"/>
              </a:rPr>
              <a:t>log </a:t>
            </a:r>
            <a:r>
              <a:rPr lang="en-US" i="1" dirty="0" err="1">
                <a:solidFill>
                  <a:prstClr val="black"/>
                </a:solidFill>
                <a:latin typeface="Times-Roman" charset="0"/>
              </a:rPr>
              <a:t>tcp</a:t>
            </a:r>
            <a:r>
              <a:rPr lang="en-US" i="1" dirty="0">
                <a:solidFill>
                  <a:prstClr val="black"/>
                </a:solidFill>
                <a:latin typeface="Times-Roman" charset="0"/>
              </a:rPr>
              <a:t> traffic from </a:t>
            </a:r>
            <a:r>
              <a:rPr lang="en-US" i="1" dirty="0" err="1">
                <a:solidFill>
                  <a:prstClr val="black"/>
                </a:solidFill>
                <a:latin typeface="Times-Roman" charset="0"/>
              </a:rPr>
              <a:t>priveleged</a:t>
            </a:r>
            <a:r>
              <a:rPr lang="en-US" i="1" dirty="0">
                <a:solidFill>
                  <a:prstClr val="black"/>
                </a:solidFill>
                <a:latin typeface="Times-Roman" charset="0"/>
              </a:rPr>
              <a:t> ports less than or equal to 1024 going to ports greater than or equal to 500	</a:t>
            </a:r>
            <a:endParaRPr lang="en-US" i="1" dirty="0" smtClean="0">
              <a:solidFill>
                <a:prstClr val="black"/>
              </a:solidFill>
              <a:latin typeface="Courier New" charset="0"/>
            </a:endParaRPr>
          </a:p>
          <a:p>
            <a:pPr algn="ctr"/>
            <a:endParaRPr lang="en-US" i="1" dirty="0" smtClean="0">
              <a:solidFill>
                <a:prstClr val="black"/>
              </a:solidFill>
              <a:latin typeface="Courier New" charset="0"/>
            </a:endParaRPr>
          </a:p>
          <a:p>
            <a:r>
              <a:rPr lang="en-US" b="1" dirty="0">
                <a:latin typeface="Courier New" charset="0"/>
              </a:rPr>
              <a:t>activate </a:t>
            </a:r>
            <a:r>
              <a:rPr lang="en-US" b="1" dirty="0" err="1">
                <a:latin typeface="Courier New" charset="0"/>
              </a:rPr>
              <a:t>tcp</a:t>
            </a:r>
            <a:r>
              <a:rPr lang="en-US" b="1" dirty="0">
                <a:latin typeface="Courier New" charset="0"/>
              </a:rPr>
              <a:t> any any -&gt; 192.168.1.21 22 (content:"/bin/</a:t>
            </a:r>
            <a:r>
              <a:rPr lang="en-US" b="1" dirty="0" err="1">
                <a:latin typeface="Courier New" charset="0"/>
              </a:rPr>
              <a:t>sh</a:t>
            </a:r>
            <a:r>
              <a:rPr lang="en-US" b="1" dirty="0">
                <a:latin typeface="Courier New" charset="0"/>
              </a:rPr>
              <a:t>"; activates:1; \ </a:t>
            </a:r>
          </a:p>
          <a:p>
            <a:r>
              <a:rPr lang="en-US" b="1" dirty="0" err="1">
                <a:latin typeface="Courier New" charset="0"/>
              </a:rPr>
              <a:t>msg</a:t>
            </a:r>
            <a:r>
              <a:rPr lang="en-US" b="1" dirty="0">
                <a:latin typeface="Courier New" charset="0"/>
              </a:rPr>
              <a:t>:"Possible SSH buffer overflow"; )</a:t>
            </a:r>
          </a:p>
          <a:p>
            <a:r>
              <a:rPr lang="en-US" b="1" dirty="0">
                <a:latin typeface="Courier New" charset="0"/>
              </a:rPr>
              <a:t>dynamic </a:t>
            </a:r>
            <a:r>
              <a:rPr lang="en-US" b="1" dirty="0" err="1">
                <a:latin typeface="Courier New" charset="0"/>
              </a:rPr>
              <a:t>tcp</a:t>
            </a:r>
            <a:r>
              <a:rPr lang="en-US" b="1" dirty="0">
                <a:latin typeface="Courier New" charset="0"/>
              </a:rPr>
              <a:t> any any -&gt; 192.168.1.21 22 (activated_by:1; count:100</a:t>
            </a:r>
            <a:r>
              <a:rPr lang="en-US" b="1" dirty="0" smtClean="0">
                <a:latin typeface="Courier New" charset="0"/>
              </a:rPr>
              <a:t>;)</a:t>
            </a:r>
          </a:p>
          <a:p>
            <a:r>
              <a:rPr lang="en-US" i="1" dirty="0">
                <a:solidFill>
                  <a:prstClr val="black"/>
                </a:solidFill>
                <a:latin typeface="Times-Roman" charset="0"/>
              </a:rPr>
              <a:t>w</a:t>
            </a:r>
            <a:r>
              <a:rPr lang="en-US" i="1" dirty="0" smtClean="0">
                <a:solidFill>
                  <a:prstClr val="black"/>
                </a:solidFill>
                <a:latin typeface="Times-Roman" charset="0"/>
              </a:rPr>
              <a:t>atch for exploit targeting </a:t>
            </a:r>
            <a:r>
              <a:rPr lang="en-US" i="1" dirty="0" err="1" smtClean="0">
                <a:solidFill>
                  <a:prstClr val="black"/>
                </a:solidFill>
                <a:latin typeface="Times-Roman" charset="0"/>
              </a:rPr>
              <a:t>ssh</a:t>
            </a:r>
            <a:r>
              <a:rPr lang="en-US" i="1" dirty="0" smtClean="0">
                <a:solidFill>
                  <a:prstClr val="black"/>
                </a:solidFill>
                <a:latin typeface="Times-Roman" charset="0"/>
              </a:rPr>
              <a:t> daemon and activate second rule to store the first 100 bytes of attack</a:t>
            </a:r>
            <a:endParaRPr lang="en-US" i="1" dirty="0">
              <a:solidFill>
                <a:prstClr val="black"/>
              </a:solidFill>
              <a:latin typeface="Courier New" charset="0"/>
            </a:endParaRPr>
          </a:p>
          <a:p>
            <a:endParaRPr lang="en-US" b="1" i="1" dirty="0">
              <a:solidFill>
                <a:prstClr val="black"/>
              </a:solidFill>
              <a:latin typeface="Courier New" charset="0"/>
            </a:endParaRPr>
          </a:p>
          <a:p>
            <a:pPr algn="ctr"/>
            <a:endParaRPr lang="en-US" i="1" dirty="0">
              <a:solidFill>
                <a:prstClr val="black"/>
              </a:solidFill>
              <a:latin typeface="Times-Roman" charset="0"/>
            </a:endParaRPr>
          </a:p>
        </p:txBody>
      </p:sp>
    </p:spTree>
    <p:extLst>
      <p:ext uri="{BB962C8B-B14F-4D97-AF65-F5344CB8AC3E}">
        <p14:creationId xmlns:p14="http://schemas.microsoft.com/office/powerpoint/2010/main" val="751746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 name="Picture 3"/>
          <p:cNvPicPr/>
          <p:nvPr/>
        </p:nvPicPr>
        <p:blipFill>
          <a:blip r:embed="rId3"/>
          <a:stretch/>
        </p:blipFill>
        <p:spPr>
          <a:xfrm>
            <a:off x="107640" y="2349000"/>
            <a:ext cx="8857440" cy="4160520"/>
          </a:xfrm>
          <a:prstGeom prst="rect">
            <a:avLst/>
          </a:prstGeom>
          <a:ln>
            <a:noFill/>
          </a:ln>
        </p:spPr>
      </p:pic>
      <p:sp>
        <p:nvSpPr>
          <p:cNvPr id="456" name="CustomShape 1"/>
          <p:cNvSpPr/>
          <p:nvPr/>
        </p:nvSpPr>
        <p:spPr>
          <a:xfrm>
            <a:off x="-34560" y="332640"/>
            <a:ext cx="9143640" cy="143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NZ" sz="4400" b="1" strike="noStrike" spc="-1">
                <a:solidFill>
                  <a:srgbClr val="FFFFFF"/>
                </a:solidFill>
                <a:uFill>
                  <a:solidFill>
                    <a:srgbClr val="FFFFFF"/>
                  </a:solidFill>
                </a:uFill>
                <a:latin typeface="Palatino Linotype"/>
              </a:rPr>
              <a:t>Table 8.3  </a:t>
            </a:r>
            <a:endParaRPr lang="en-NZ" sz="1800" b="0" strike="noStrike" spc="-1">
              <a:solidFill>
                <a:srgbClr val="000000"/>
              </a:solidFill>
              <a:uFill>
                <a:solidFill>
                  <a:srgbClr val="FFFFFF"/>
                </a:solidFill>
              </a:uFill>
              <a:latin typeface="Arial"/>
            </a:endParaRPr>
          </a:p>
          <a:p>
            <a:pPr algn="ctr">
              <a:lnSpc>
                <a:spcPct val="100000"/>
              </a:lnSpc>
            </a:pPr>
            <a:r>
              <a:rPr lang="en-NZ" sz="4400" b="1" strike="noStrike" spc="-1">
                <a:solidFill>
                  <a:srgbClr val="FFFFFF"/>
                </a:solidFill>
                <a:uFill>
                  <a:solidFill>
                    <a:srgbClr val="FFFFFF"/>
                  </a:solidFill>
                </a:uFill>
                <a:latin typeface="Palatino Linotype"/>
              </a:rPr>
              <a:t>Snort Rule Actions</a:t>
            </a:r>
            <a:r>
              <a:rPr lang="en-NZ" sz="4400" b="0" strike="noStrike" spc="-1">
                <a:solidFill>
                  <a:srgbClr val="FFFFFF"/>
                </a:solidFill>
                <a:uFill>
                  <a:solidFill>
                    <a:srgbClr val="FFFFFF"/>
                  </a:solidFill>
                </a:uFill>
                <a:latin typeface="Palatino Linotype"/>
              </a:rPr>
              <a:t> </a:t>
            </a:r>
            <a:endParaRPr lang="en-NZ" sz="1800" b="0" strike="noStrike" spc="-1">
              <a:solidFill>
                <a:srgbClr val="000000"/>
              </a:solidFill>
              <a:uFill>
                <a:solidFill>
                  <a:srgbClr val="FFFFFF"/>
                </a:solidFill>
              </a:u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CustomShape 1"/>
          <p:cNvSpPr/>
          <p:nvPr/>
        </p:nvSpPr>
        <p:spPr>
          <a:xfrm>
            <a:off x="5652000" y="1196640"/>
            <a:ext cx="3312000" cy="313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NZ" sz="4000" b="1" strike="noStrike" spc="-1">
                <a:solidFill>
                  <a:srgbClr val="FFFFFF"/>
                </a:solidFill>
                <a:uFill>
                  <a:solidFill>
                    <a:srgbClr val="FFFFFF"/>
                  </a:solidFill>
                </a:uFill>
                <a:latin typeface="Palatino Linotype"/>
              </a:rPr>
              <a:t>Table 8.4 </a:t>
            </a:r>
            <a:endParaRPr lang="en-NZ" sz="1800" b="0" strike="noStrike" spc="-1">
              <a:solidFill>
                <a:srgbClr val="000000"/>
              </a:solidFill>
              <a:uFill>
                <a:solidFill>
                  <a:srgbClr val="FFFFFF"/>
                </a:solidFill>
              </a:uFill>
              <a:latin typeface="Arial"/>
            </a:endParaRPr>
          </a:p>
          <a:p>
            <a:pPr algn="ctr">
              <a:lnSpc>
                <a:spcPct val="100000"/>
              </a:lnSpc>
            </a:pPr>
            <a:r>
              <a:rPr lang="en-NZ" sz="4000" b="1" strike="noStrike" spc="-1">
                <a:solidFill>
                  <a:srgbClr val="FFFFFF"/>
                </a:solidFill>
                <a:uFill>
                  <a:solidFill>
                    <a:srgbClr val="FFFFFF"/>
                  </a:solidFill>
                </a:uFill>
                <a:latin typeface="Palatino Linotype"/>
              </a:rPr>
              <a:t> </a:t>
            </a:r>
            <a:endParaRPr lang="en-NZ" sz="1800" b="0" strike="noStrike" spc="-1">
              <a:solidFill>
                <a:srgbClr val="000000"/>
              </a:solidFill>
              <a:uFill>
                <a:solidFill>
                  <a:srgbClr val="FFFFFF"/>
                </a:solidFill>
              </a:uFill>
              <a:latin typeface="Arial"/>
            </a:endParaRPr>
          </a:p>
          <a:p>
            <a:pPr algn="ctr">
              <a:lnSpc>
                <a:spcPct val="100000"/>
              </a:lnSpc>
            </a:pPr>
            <a:r>
              <a:rPr lang="en-NZ" sz="4000" b="1" strike="noStrike" spc="-1">
                <a:solidFill>
                  <a:srgbClr val="FFFFFF"/>
                </a:solidFill>
                <a:uFill>
                  <a:solidFill>
                    <a:srgbClr val="FFFFFF"/>
                  </a:solidFill>
                </a:uFill>
                <a:latin typeface="Palatino Linotype"/>
              </a:rPr>
              <a:t>Examples of </a:t>
            </a:r>
            <a:endParaRPr lang="en-NZ" sz="1800" b="0" strike="noStrike" spc="-1">
              <a:solidFill>
                <a:srgbClr val="000000"/>
              </a:solidFill>
              <a:uFill>
                <a:solidFill>
                  <a:srgbClr val="FFFFFF"/>
                </a:solidFill>
              </a:uFill>
              <a:latin typeface="Arial"/>
            </a:endParaRPr>
          </a:p>
          <a:p>
            <a:pPr algn="ctr">
              <a:lnSpc>
                <a:spcPct val="100000"/>
              </a:lnSpc>
            </a:pPr>
            <a:r>
              <a:rPr lang="en-NZ" sz="4000" b="1" strike="noStrike" spc="-1">
                <a:solidFill>
                  <a:srgbClr val="FFFFFF"/>
                </a:solidFill>
                <a:uFill>
                  <a:solidFill>
                    <a:srgbClr val="FFFFFF"/>
                  </a:solidFill>
                </a:uFill>
                <a:latin typeface="Palatino Linotype"/>
              </a:rPr>
              <a:t>Snort Rule Options</a:t>
            </a:r>
            <a:r>
              <a:rPr lang="en-NZ" sz="4000" b="0" strike="noStrike" spc="-1">
                <a:solidFill>
                  <a:srgbClr val="FFFFFF"/>
                </a:solidFill>
                <a:uFill>
                  <a:solidFill>
                    <a:srgbClr val="FFFFFF"/>
                  </a:solidFill>
                </a:uFill>
                <a:latin typeface="Palatino Linotype"/>
              </a:rPr>
              <a:t> </a:t>
            </a:r>
            <a:endParaRPr lang="en-NZ" sz="1800" b="0" strike="noStrike" spc="-1">
              <a:solidFill>
                <a:srgbClr val="000000"/>
              </a:solidFill>
              <a:uFill>
                <a:solidFill>
                  <a:srgbClr val="FFFFFF"/>
                </a:solidFill>
              </a:uFill>
              <a:latin typeface="Arial"/>
            </a:endParaRPr>
          </a:p>
        </p:txBody>
      </p:sp>
      <p:sp>
        <p:nvSpPr>
          <p:cNvPr id="458" name="CustomShape 2"/>
          <p:cNvSpPr/>
          <p:nvPr/>
        </p:nvSpPr>
        <p:spPr>
          <a:xfrm>
            <a:off x="5489640" y="6381360"/>
            <a:ext cx="36986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NZ" sz="1200" b="0" strike="noStrike" spc="-1">
                <a:solidFill>
                  <a:srgbClr val="FFFFFF"/>
                </a:solidFill>
                <a:uFill>
                  <a:solidFill>
                    <a:srgbClr val="FFFFFF"/>
                  </a:solidFill>
                </a:uFill>
                <a:latin typeface="Century Gothic"/>
              </a:rPr>
              <a:t>(Table can be found on page 299 in textbook.)</a:t>
            </a:r>
            <a:endParaRPr lang="en-NZ" sz="1800" b="0" strike="noStrike" spc="-1">
              <a:solidFill>
                <a:srgbClr val="000000"/>
              </a:solidFill>
              <a:uFill>
                <a:solidFill>
                  <a:srgbClr val="FFFFFF"/>
                </a:solidFill>
              </a:uFill>
              <a:latin typeface="Arial"/>
            </a:endParaRPr>
          </a:p>
        </p:txBody>
      </p:sp>
      <p:pic>
        <p:nvPicPr>
          <p:cNvPr id="459" name="Picture 458"/>
          <p:cNvPicPr/>
          <p:nvPr/>
        </p:nvPicPr>
        <p:blipFill>
          <a:blip r:embed="rId3"/>
          <a:stretch/>
        </p:blipFill>
        <p:spPr>
          <a:xfrm>
            <a:off x="360" y="0"/>
            <a:ext cx="5321160" cy="6972480"/>
          </a:xfrm>
          <a:prstGeom prst="rect">
            <a:avLst/>
          </a:prstGeom>
          <a:ln>
            <a:noFill/>
          </a:ln>
        </p:spPr>
      </p:pic>
    </p:spTree>
  </p:cSld>
  <p:clrMapOvr>
    <a:masterClrMapping/>
  </p:clrMapOvr>
  <p:transition spd="slow">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CustomShape 1"/>
          <p:cNvSpPr/>
          <p:nvPr/>
        </p:nvSpPr>
        <p:spPr>
          <a:xfrm>
            <a:off x="5652000" y="1196640"/>
            <a:ext cx="3312000" cy="313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NZ" sz="4000" b="1" strike="noStrike" spc="-1">
                <a:solidFill>
                  <a:srgbClr val="FFFFFF"/>
                </a:solidFill>
                <a:uFill>
                  <a:solidFill>
                    <a:srgbClr val="FFFFFF"/>
                  </a:solidFill>
                </a:uFill>
                <a:latin typeface="Palatino Linotype"/>
              </a:rPr>
              <a:t>Table 8.4 </a:t>
            </a:r>
            <a:endParaRPr lang="en-NZ" sz="1800" b="0" strike="noStrike" spc="-1">
              <a:solidFill>
                <a:srgbClr val="000000"/>
              </a:solidFill>
              <a:uFill>
                <a:solidFill>
                  <a:srgbClr val="FFFFFF"/>
                </a:solidFill>
              </a:uFill>
              <a:latin typeface="Arial"/>
            </a:endParaRPr>
          </a:p>
          <a:p>
            <a:pPr algn="ctr">
              <a:lnSpc>
                <a:spcPct val="100000"/>
              </a:lnSpc>
            </a:pPr>
            <a:r>
              <a:rPr lang="en-NZ" sz="4000" b="1" strike="noStrike" spc="-1">
                <a:solidFill>
                  <a:srgbClr val="FFFFFF"/>
                </a:solidFill>
                <a:uFill>
                  <a:solidFill>
                    <a:srgbClr val="FFFFFF"/>
                  </a:solidFill>
                </a:uFill>
                <a:latin typeface="Palatino Linotype"/>
              </a:rPr>
              <a:t> </a:t>
            </a:r>
            <a:endParaRPr lang="en-NZ" sz="1800" b="0" strike="noStrike" spc="-1">
              <a:solidFill>
                <a:srgbClr val="000000"/>
              </a:solidFill>
              <a:uFill>
                <a:solidFill>
                  <a:srgbClr val="FFFFFF"/>
                </a:solidFill>
              </a:uFill>
              <a:latin typeface="Arial"/>
            </a:endParaRPr>
          </a:p>
          <a:p>
            <a:pPr algn="ctr">
              <a:lnSpc>
                <a:spcPct val="100000"/>
              </a:lnSpc>
            </a:pPr>
            <a:r>
              <a:rPr lang="en-NZ" sz="4000" b="1" strike="noStrike" spc="-1">
                <a:solidFill>
                  <a:srgbClr val="FFFFFF"/>
                </a:solidFill>
                <a:uFill>
                  <a:solidFill>
                    <a:srgbClr val="FFFFFF"/>
                  </a:solidFill>
                </a:uFill>
                <a:latin typeface="Palatino Linotype"/>
              </a:rPr>
              <a:t>Examples of </a:t>
            </a:r>
            <a:endParaRPr lang="en-NZ" sz="1800" b="0" strike="noStrike" spc="-1">
              <a:solidFill>
                <a:srgbClr val="000000"/>
              </a:solidFill>
              <a:uFill>
                <a:solidFill>
                  <a:srgbClr val="FFFFFF"/>
                </a:solidFill>
              </a:uFill>
              <a:latin typeface="Arial"/>
            </a:endParaRPr>
          </a:p>
          <a:p>
            <a:pPr algn="ctr">
              <a:lnSpc>
                <a:spcPct val="100000"/>
              </a:lnSpc>
            </a:pPr>
            <a:r>
              <a:rPr lang="en-NZ" sz="4000" b="1" strike="noStrike" spc="-1">
                <a:solidFill>
                  <a:srgbClr val="FFFFFF"/>
                </a:solidFill>
                <a:uFill>
                  <a:solidFill>
                    <a:srgbClr val="FFFFFF"/>
                  </a:solidFill>
                </a:uFill>
                <a:latin typeface="Palatino Linotype"/>
              </a:rPr>
              <a:t>Snort Rule Options</a:t>
            </a:r>
            <a:r>
              <a:rPr lang="en-NZ" sz="4000" b="0" strike="noStrike" spc="-1">
                <a:solidFill>
                  <a:srgbClr val="FFFFFF"/>
                </a:solidFill>
                <a:uFill>
                  <a:solidFill>
                    <a:srgbClr val="FFFFFF"/>
                  </a:solidFill>
                </a:uFill>
                <a:latin typeface="Palatino Linotype"/>
              </a:rPr>
              <a:t> </a:t>
            </a:r>
            <a:endParaRPr lang="en-NZ" sz="1800" b="0" strike="noStrike" spc="-1">
              <a:solidFill>
                <a:srgbClr val="000000"/>
              </a:solidFill>
              <a:uFill>
                <a:solidFill>
                  <a:srgbClr val="FFFFFF"/>
                </a:solidFill>
              </a:uFill>
              <a:latin typeface="Arial"/>
            </a:endParaRPr>
          </a:p>
        </p:txBody>
      </p:sp>
      <p:sp>
        <p:nvSpPr>
          <p:cNvPr id="458" name="CustomShape 2"/>
          <p:cNvSpPr/>
          <p:nvPr/>
        </p:nvSpPr>
        <p:spPr>
          <a:xfrm>
            <a:off x="5489640" y="6381360"/>
            <a:ext cx="369864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NZ" sz="1200" b="0" strike="noStrike" spc="-1">
                <a:solidFill>
                  <a:srgbClr val="FFFFFF"/>
                </a:solidFill>
                <a:uFill>
                  <a:solidFill>
                    <a:srgbClr val="FFFFFF"/>
                  </a:solidFill>
                </a:uFill>
                <a:latin typeface="Century Gothic"/>
              </a:rPr>
              <a:t>(Table can be found on page 299 in textbook.)</a:t>
            </a:r>
            <a:endParaRPr lang="en-NZ" sz="1800" b="0" strike="noStrike" spc="-1">
              <a:solidFill>
                <a:srgbClr val="000000"/>
              </a:solidFill>
              <a:uFill>
                <a:solidFill>
                  <a:srgbClr val="FFFFFF"/>
                </a:solidFill>
              </a:uFill>
              <a:latin typeface="Arial"/>
            </a:endParaRPr>
          </a:p>
        </p:txBody>
      </p:sp>
      <p:pic>
        <p:nvPicPr>
          <p:cNvPr id="459" name="Picture 458"/>
          <p:cNvPicPr/>
          <p:nvPr/>
        </p:nvPicPr>
        <p:blipFill>
          <a:blip r:embed="rId3"/>
          <a:stretch/>
        </p:blipFill>
        <p:spPr>
          <a:xfrm>
            <a:off x="360" y="0"/>
            <a:ext cx="5321160" cy="6972480"/>
          </a:xfrm>
          <a:prstGeom prst="rect">
            <a:avLst/>
          </a:prstGeom>
          <a:ln>
            <a:noFill/>
          </a:ln>
        </p:spPr>
      </p:pic>
    </p:spTree>
    <p:extLst>
      <p:ext uri="{BB962C8B-B14F-4D97-AF65-F5344CB8AC3E}">
        <p14:creationId xmlns:p14="http://schemas.microsoft.com/office/powerpoint/2010/main" val="82369865"/>
      </p:ext>
    </p:extLst>
  </p:cSld>
  <p:clrMapOvr>
    <a:masterClrMapping/>
  </p:clrMapOvr>
  <p:transition spd="slow">
    <p:dissolv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6" name="TextShape 1"/>
          <p:cNvSpPr txBox="1"/>
          <p:nvPr/>
        </p:nvSpPr>
        <p:spPr>
          <a:xfrm>
            <a:off x="0" y="0"/>
            <a:ext cx="9143640" cy="1061357"/>
          </a:xfrm>
          <a:prstGeom prst="rect">
            <a:avLst/>
          </a:prstGeom>
          <a:noFill/>
          <a:ln>
            <a:noFill/>
          </a:ln>
        </p:spPr>
        <p:txBody>
          <a:bodyPr anchor="b"/>
          <a:lstStyle/>
          <a:p>
            <a:pPr algn="ctr"/>
            <a:r>
              <a:rPr lang="en-AU" sz="4800" spc="-1" dirty="0" smtClean="0">
                <a:uFill>
                  <a:solidFill>
                    <a:srgbClr val="FFFFFF"/>
                  </a:solidFill>
                </a:uFill>
                <a:latin typeface="Palatino Linotype"/>
              </a:rPr>
              <a:t>IDS Appliances</a:t>
            </a:r>
            <a:endParaRPr lang="en-AU" sz="5400" b="0" strike="noStrike" spc="-1" dirty="0">
              <a:uFill>
                <a:solidFill>
                  <a:srgbClr val="FFFFFF"/>
                </a:solidFill>
              </a:uFill>
              <a:latin typeface="Arial"/>
            </a:endParaRPr>
          </a:p>
        </p:txBody>
      </p:sp>
      <p:sp>
        <p:nvSpPr>
          <p:cNvPr id="437" name="TextShape 2"/>
          <p:cNvSpPr txBox="1"/>
          <p:nvPr/>
        </p:nvSpPr>
        <p:spPr>
          <a:xfrm>
            <a:off x="0" y="1191626"/>
            <a:ext cx="8915040" cy="5209174"/>
          </a:xfrm>
          <a:prstGeom prst="rect">
            <a:avLst/>
          </a:prstGeom>
          <a:noFill/>
          <a:ln>
            <a:noFill/>
          </a:ln>
        </p:spPr>
        <p:txBody>
          <a:bodyPr/>
          <a:lstStyle/>
          <a:p>
            <a:pPr marL="285750" indent="-285750">
              <a:buFont typeface="Arial" charset="0"/>
              <a:buChar char="•"/>
            </a:pPr>
            <a:r>
              <a:rPr lang="en-AU" sz="2000" dirty="0" smtClean="0">
                <a:latin typeface="Arial" charset="0"/>
              </a:rPr>
              <a:t>Why run your own intrusion detection system?</a:t>
            </a:r>
          </a:p>
          <a:p>
            <a:pPr marL="285750" indent="-285750">
              <a:buFont typeface="Arial" charset="0"/>
              <a:buChar char="•"/>
            </a:pPr>
            <a:endParaRPr lang="en-AU" sz="2000" dirty="0">
              <a:latin typeface="Arial" charset="0"/>
            </a:endParaRPr>
          </a:p>
          <a:p>
            <a:pPr marL="285750" indent="-285750">
              <a:buFont typeface="Arial" charset="0"/>
              <a:buChar char="•"/>
            </a:pPr>
            <a:r>
              <a:rPr lang="en-AU" sz="2000" dirty="0" smtClean="0">
                <a:latin typeface="Arial" charset="0"/>
              </a:rPr>
              <a:t>SNORT has been used as the basis of security appliances.</a:t>
            </a:r>
          </a:p>
          <a:p>
            <a:pPr marL="285750" indent="-285750">
              <a:buFont typeface="Arial" charset="0"/>
              <a:buChar char="•"/>
            </a:pPr>
            <a:endParaRPr lang="en-AU" sz="2000" dirty="0">
              <a:latin typeface="Arial" charset="0"/>
            </a:endParaRPr>
          </a:p>
          <a:p>
            <a:pPr marL="742950" lvl="1" indent="-285750">
              <a:buFont typeface="Arial" charset="0"/>
              <a:buChar char="•"/>
            </a:pPr>
            <a:r>
              <a:rPr lang="en-AU" sz="2000" dirty="0" smtClean="0">
                <a:latin typeface="Arial" charset="0"/>
                <a:hlinkClick r:id="rId3"/>
              </a:rPr>
              <a:t>http://www.cisco.com/c/en/us/products/collateral/security/brief_c17-733286.html</a:t>
            </a:r>
            <a:endParaRPr lang="en-AU" sz="2000" dirty="0" smtClean="0">
              <a:latin typeface="Arial" charset="0"/>
            </a:endParaRPr>
          </a:p>
          <a:p>
            <a:pPr marL="285750" indent="-285750">
              <a:buFont typeface="Arial" charset="0"/>
              <a:buChar char="•"/>
            </a:pPr>
            <a:endParaRPr lang="en-AU" sz="2000" spc="-1" dirty="0">
              <a:uFill>
                <a:solidFill>
                  <a:srgbClr val="FFFFFF"/>
                </a:solidFill>
              </a:uFill>
              <a:latin typeface="Arial" charset="0"/>
            </a:endParaRPr>
          </a:p>
          <a:p>
            <a:pPr marL="285750" indent="-285750">
              <a:buFont typeface="Arial" charset="0"/>
              <a:buChar char="•"/>
            </a:pPr>
            <a:r>
              <a:rPr lang="en-AU" sz="2000" spc="-1" dirty="0" smtClean="0">
                <a:uFill>
                  <a:solidFill>
                    <a:srgbClr val="FFFFFF"/>
                  </a:solidFill>
                </a:uFill>
                <a:latin typeface="Arial" charset="0"/>
              </a:rPr>
              <a:t>Other examples </a:t>
            </a:r>
            <a:r>
              <a:rPr lang="is-IS" sz="2000" spc="-1" dirty="0" smtClean="0">
                <a:uFill>
                  <a:solidFill>
                    <a:srgbClr val="FFFFFF"/>
                  </a:solidFill>
                </a:uFill>
                <a:latin typeface="Arial" charset="0"/>
              </a:rPr>
              <a:t>…. </a:t>
            </a:r>
            <a:r>
              <a:rPr lang="en-AU" sz="2000" b="0" strike="noStrike" spc="-1" dirty="0" smtClean="0">
                <a:uFill>
                  <a:solidFill>
                    <a:srgbClr val="FFFFFF"/>
                  </a:solidFill>
                </a:uFill>
                <a:latin typeface="Arial" charset="0"/>
                <a:hlinkClick r:id="rId4"/>
              </a:rPr>
              <a:t>https://www.fireeye.com/services.html</a:t>
            </a:r>
            <a:endParaRPr lang="en-AU" sz="2000" spc="-1" dirty="0">
              <a:uFill>
                <a:solidFill>
                  <a:srgbClr val="FFFFFF"/>
                </a:solidFill>
              </a:uFill>
              <a:latin typeface="Arial" charset="0"/>
            </a:endParaRPr>
          </a:p>
          <a:p>
            <a:pPr marL="285750" indent="-285750">
              <a:buFont typeface="Arial" charset="0"/>
              <a:buChar char="•"/>
            </a:pPr>
            <a:endParaRPr lang="en-AU" sz="2000" b="0" strike="noStrike" spc="-1" dirty="0" smtClean="0">
              <a:uFill>
                <a:solidFill>
                  <a:srgbClr val="FFFFFF"/>
                </a:solidFill>
              </a:uFill>
              <a:latin typeface="Arial" charset="0"/>
            </a:endParaRPr>
          </a:p>
          <a:p>
            <a:pPr marL="285750" indent="-285750">
              <a:buFont typeface="Arial" charset="0"/>
              <a:buChar char="•"/>
            </a:pPr>
            <a:r>
              <a:rPr lang="en-AU" sz="2000" spc="-1" dirty="0" smtClean="0">
                <a:uFill>
                  <a:solidFill>
                    <a:srgbClr val="FFFFFF"/>
                  </a:solidFill>
                </a:uFill>
                <a:latin typeface="Arial" charset="0"/>
              </a:rPr>
              <a:t>These solutions shade into Intrusion Prevention Systems which will talk about next.</a:t>
            </a:r>
            <a:endParaRPr lang="en-AU" sz="2000" b="0" strike="noStrike" spc="-1" dirty="0" smtClean="0">
              <a:uFill>
                <a:solidFill>
                  <a:srgbClr val="FFFFFF"/>
                </a:solidFill>
              </a:uFill>
              <a:latin typeface="Arial" charset="0"/>
            </a:endParaRPr>
          </a:p>
          <a:p>
            <a:pPr marL="285750" indent="-285750">
              <a:buFont typeface="Arial" charset="0"/>
              <a:buChar char="•"/>
            </a:pPr>
            <a:endParaRPr lang="en-AU" sz="2000" b="0" strike="noStrike" spc="-1" dirty="0" smtClean="0">
              <a:uFill>
                <a:solidFill>
                  <a:srgbClr val="FFFFFF"/>
                </a:solidFill>
              </a:uFill>
              <a:latin typeface="Arial" charset="0"/>
            </a:endParaRPr>
          </a:p>
          <a:p>
            <a:pPr marL="285750" indent="-285750">
              <a:buFont typeface="Arial" charset="0"/>
              <a:buChar char="•"/>
            </a:pPr>
            <a:endParaRPr lang="en-AU" b="0" strike="noStrike" spc="-1" dirty="0">
              <a:uFill>
                <a:solidFill>
                  <a:srgbClr val="FFFFFF"/>
                </a:solidFill>
              </a:uFill>
              <a:latin typeface="Arial" charset="0"/>
            </a:endParaRPr>
          </a:p>
        </p:txBody>
      </p:sp>
    </p:spTree>
    <p:extLst>
      <p:ext uri="{BB962C8B-B14F-4D97-AF65-F5344CB8AC3E}">
        <p14:creationId xmlns:p14="http://schemas.microsoft.com/office/powerpoint/2010/main" val="11579072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4294967295"/>
          </p:nvPr>
        </p:nvSpPr>
        <p:spPr>
          <a:xfrm>
            <a:off x="5652120" y="1412776"/>
            <a:ext cx="3240360" cy="5112568"/>
          </a:xfrm>
        </p:spPr>
        <p:txBody>
          <a:bodyPr>
            <a:normAutofit/>
          </a:bodyPr>
          <a:lstStyle/>
          <a:p>
            <a:pPr marL="342900" lvl="1" indent="-342900">
              <a:buFont typeface="Arial" pitchFamily="34" charset="0"/>
              <a:buChar char="•"/>
            </a:pPr>
            <a:r>
              <a:rPr lang="en-AU" sz="2400" dirty="0"/>
              <a:t>Firewall location and </a:t>
            </a:r>
            <a:r>
              <a:rPr lang="en-AU" sz="2400" dirty="0" smtClean="0"/>
              <a:t>configurations</a:t>
            </a:r>
          </a:p>
          <a:p>
            <a:pPr lvl="1"/>
            <a:r>
              <a:rPr lang="en-AU" sz="1700" dirty="0"/>
              <a:t>DMZ networks</a:t>
            </a:r>
          </a:p>
          <a:p>
            <a:pPr lvl="1"/>
            <a:r>
              <a:rPr lang="en-AU" sz="1700" dirty="0"/>
              <a:t>Virtual private networks</a:t>
            </a:r>
          </a:p>
          <a:p>
            <a:pPr lvl="1"/>
            <a:r>
              <a:rPr lang="en-AU" sz="1700" dirty="0"/>
              <a:t>Distributed firewalls</a:t>
            </a:r>
          </a:p>
          <a:p>
            <a:pPr lvl="1"/>
            <a:r>
              <a:rPr lang="en-AU" sz="1700" dirty="0"/>
              <a:t>Firewall locations and </a:t>
            </a:r>
            <a:r>
              <a:rPr lang="en-AU" sz="1700" dirty="0" smtClean="0"/>
              <a:t>topologies</a:t>
            </a:r>
            <a:endParaRPr lang="en-AU" sz="1700" dirty="0"/>
          </a:p>
        </p:txBody>
      </p:sp>
      <p:sp>
        <p:nvSpPr>
          <p:cNvPr id="2" name="Content Placeholder 1"/>
          <p:cNvSpPr>
            <a:spLocks noGrp="1"/>
          </p:cNvSpPr>
          <p:nvPr>
            <p:ph sz="quarter" idx="4294967295"/>
          </p:nvPr>
        </p:nvSpPr>
        <p:spPr>
          <a:xfrm>
            <a:off x="179512" y="1484784"/>
            <a:ext cx="3744416" cy="5589240"/>
          </a:xfrm>
        </p:spPr>
        <p:txBody>
          <a:bodyPr>
            <a:normAutofit lnSpcReduction="10000"/>
          </a:bodyPr>
          <a:lstStyle/>
          <a:p>
            <a:pPr marL="342900" lvl="1" indent="-342900">
              <a:buFont typeface="Arial" pitchFamily="34" charset="0"/>
              <a:buChar char="•"/>
            </a:pPr>
            <a:r>
              <a:rPr lang="en-US" sz="2400" dirty="0"/>
              <a:t>The need for </a:t>
            </a:r>
            <a:r>
              <a:rPr lang="en-US" sz="2400" dirty="0" smtClean="0"/>
              <a:t>firewalls</a:t>
            </a:r>
          </a:p>
          <a:p>
            <a:pPr marL="342900" lvl="1" indent="-342900">
              <a:buFont typeface="Arial" pitchFamily="34" charset="0"/>
              <a:buChar char="•"/>
            </a:pPr>
            <a:r>
              <a:rPr lang="en-US" sz="2400" dirty="0" smtClean="0"/>
              <a:t>Firewall characteristics and access policy</a:t>
            </a:r>
          </a:p>
          <a:p>
            <a:pPr marL="342900" lvl="1" indent="-342900">
              <a:buFont typeface="Arial" pitchFamily="34" charset="0"/>
              <a:buChar char="•"/>
            </a:pPr>
            <a:r>
              <a:rPr lang="en-US" sz="2400" dirty="0" smtClean="0"/>
              <a:t>Types of firewalls</a:t>
            </a:r>
          </a:p>
          <a:p>
            <a:pPr lvl="1"/>
            <a:r>
              <a:rPr lang="en-US" dirty="0"/>
              <a:t>Packet filtering firewall</a:t>
            </a:r>
          </a:p>
          <a:p>
            <a:pPr lvl="1"/>
            <a:r>
              <a:rPr lang="en-US" dirty="0" err="1"/>
              <a:t>Stateful</a:t>
            </a:r>
            <a:r>
              <a:rPr lang="en-US" dirty="0"/>
              <a:t> inspection firewalls</a:t>
            </a:r>
          </a:p>
          <a:p>
            <a:pPr lvl="1"/>
            <a:r>
              <a:rPr lang="en-US" dirty="0"/>
              <a:t>Application-level gateway</a:t>
            </a:r>
          </a:p>
          <a:p>
            <a:pPr lvl="1"/>
            <a:r>
              <a:rPr lang="en-US" dirty="0"/>
              <a:t>Circuit-level gateway</a:t>
            </a:r>
          </a:p>
          <a:p>
            <a:pPr marL="342900" lvl="1" indent="-342900">
              <a:buFont typeface="Arial" pitchFamily="34" charset="0"/>
              <a:buChar char="•"/>
            </a:pPr>
            <a:r>
              <a:rPr lang="en-US" sz="2400" dirty="0" smtClean="0"/>
              <a:t>Firewall basing</a:t>
            </a:r>
          </a:p>
          <a:p>
            <a:pPr lvl="1"/>
            <a:r>
              <a:rPr lang="en-US" dirty="0"/>
              <a:t>Bastion host</a:t>
            </a:r>
          </a:p>
          <a:p>
            <a:pPr lvl="1"/>
            <a:r>
              <a:rPr lang="en-US" dirty="0"/>
              <a:t>Host-based firewalls</a:t>
            </a:r>
          </a:p>
          <a:p>
            <a:pPr lvl="1"/>
            <a:r>
              <a:rPr lang="en-US" dirty="0"/>
              <a:t>Personal firewall</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635896" y="2564904"/>
            <a:ext cx="1872208" cy="1604244"/>
          </a:xfrm>
          <a:prstGeom prst="round1Rect">
            <a:avLst/>
          </a:prstGeom>
          <a:effectLst>
            <a:softEdge rad="127000"/>
          </a:effectLst>
        </p:spPr>
      </p:pic>
    </p:spTree>
    <p:extLst>
      <p:ext uri="{BB962C8B-B14F-4D97-AF65-F5344CB8AC3E}">
        <p14:creationId xmlns:p14="http://schemas.microsoft.com/office/powerpoint/2010/main" val="4238950848"/>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icture 10"/>
          <p:cNvPicPr/>
          <p:nvPr/>
        </p:nvPicPr>
        <p:blipFill>
          <a:blip r:embed="rId3"/>
          <a:srcRect t="3031"/>
          <a:stretch/>
        </p:blipFill>
        <p:spPr>
          <a:xfrm>
            <a:off x="12960" y="0"/>
            <a:ext cx="5310720" cy="6844680"/>
          </a:xfrm>
          <a:prstGeom prst="rect">
            <a:avLst/>
          </a:prstGeom>
          <a:ln>
            <a:noFill/>
          </a:ln>
        </p:spPr>
      </p:pic>
      <p:sp>
        <p:nvSpPr>
          <p:cNvPr id="328" name="CustomShape 1"/>
          <p:cNvSpPr/>
          <p:nvPr/>
        </p:nvSpPr>
        <p:spPr>
          <a:xfrm>
            <a:off x="5473800" y="980640"/>
            <a:ext cx="3514320" cy="2040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NZ" sz="3200" b="0" strike="noStrike" spc="-1">
                <a:solidFill>
                  <a:srgbClr val="FFFFFF"/>
                </a:solidFill>
                <a:uFill>
                  <a:solidFill>
                    <a:srgbClr val="FFFFFF"/>
                  </a:solidFill>
                </a:uFill>
                <a:latin typeface="Palatino Linotype"/>
              </a:rPr>
              <a:t>Table 8.1 </a:t>
            </a:r>
            <a:endParaRPr lang="en-NZ" sz="1800" b="0" strike="noStrike" spc="-1">
              <a:solidFill>
                <a:srgbClr val="000000"/>
              </a:solidFill>
              <a:uFill>
                <a:solidFill>
                  <a:srgbClr val="FFFFFF"/>
                </a:solidFill>
              </a:uFill>
              <a:latin typeface="Arial"/>
            </a:endParaRPr>
          </a:p>
          <a:p>
            <a:pPr algn="ctr">
              <a:lnSpc>
                <a:spcPct val="100000"/>
              </a:lnSpc>
            </a:pPr>
            <a:endParaRPr lang="en-NZ" sz="1800" b="0" strike="noStrike" spc="-1">
              <a:solidFill>
                <a:srgbClr val="000000"/>
              </a:solidFill>
              <a:uFill>
                <a:solidFill>
                  <a:srgbClr val="FFFFFF"/>
                </a:solidFill>
              </a:uFill>
              <a:latin typeface="Arial"/>
            </a:endParaRPr>
          </a:p>
          <a:p>
            <a:pPr algn="ctr">
              <a:lnSpc>
                <a:spcPct val="100000"/>
              </a:lnSpc>
            </a:pPr>
            <a:r>
              <a:rPr lang="en-NZ" sz="3200" b="0" strike="noStrike" spc="-1">
                <a:solidFill>
                  <a:srgbClr val="FFFFFF"/>
                </a:solidFill>
                <a:uFill>
                  <a:solidFill>
                    <a:srgbClr val="FFFFFF"/>
                  </a:solidFill>
                </a:uFill>
                <a:latin typeface="Palatino Linotype"/>
              </a:rPr>
              <a:t>Examples of </a:t>
            </a:r>
            <a:endParaRPr lang="en-NZ" sz="1800" b="0" strike="noStrike" spc="-1">
              <a:solidFill>
                <a:srgbClr val="000000"/>
              </a:solidFill>
              <a:uFill>
                <a:solidFill>
                  <a:srgbClr val="FFFFFF"/>
                </a:solidFill>
              </a:uFill>
              <a:latin typeface="Arial"/>
            </a:endParaRPr>
          </a:p>
          <a:p>
            <a:pPr algn="ctr">
              <a:lnSpc>
                <a:spcPct val="100000"/>
              </a:lnSpc>
            </a:pPr>
            <a:r>
              <a:rPr lang="en-NZ" sz="3200" b="0" strike="noStrike" spc="-1">
                <a:solidFill>
                  <a:srgbClr val="FFFFFF"/>
                </a:solidFill>
                <a:uFill>
                  <a:solidFill>
                    <a:srgbClr val="FFFFFF"/>
                  </a:solidFill>
                </a:uFill>
                <a:latin typeface="Palatino Linotype"/>
              </a:rPr>
              <a:t>Intruder Behavior </a:t>
            </a:r>
            <a:endParaRPr lang="en-NZ" sz="1800" b="0" strike="noStrike" spc="-1">
              <a:solidFill>
                <a:srgbClr val="000000"/>
              </a:solidFill>
              <a:uFill>
                <a:solidFill>
                  <a:srgbClr val="FFFFFF"/>
                </a:solidFill>
              </a:uFill>
              <a:latin typeface="Arial"/>
            </a:endParaRPr>
          </a:p>
        </p:txBody>
      </p:sp>
      <p:sp>
        <p:nvSpPr>
          <p:cNvPr id="329" name="CustomShape 2"/>
          <p:cNvSpPr/>
          <p:nvPr/>
        </p:nvSpPr>
        <p:spPr>
          <a:xfrm>
            <a:off x="5436000" y="5949360"/>
            <a:ext cx="352800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NZ" sz="1800" b="0" strike="noStrike" spc="-1">
              <a:solidFill>
                <a:srgbClr val="000000"/>
              </a:solidFill>
              <a:uFill>
                <a:solidFill>
                  <a:srgbClr val="FFFFFF"/>
                </a:solidFill>
              </a:uFill>
              <a:latin typeface="Arial"/>
            </a:endParaRPr>
          </a:p>
          <a:p>
            <a:pPr>
              <a:lnSpc>
                <a:spcPct val="100000"/>
              </a:lnSpc>
            </a:pPr>
            <a:r>
              <a:rPr lang="en-NZ" sz="1200" b="0" strike="noStrike" spc="-1">
                <a:solidFill>
                  <a:srgbClr val="FFFFFF"/>
                </a:solidFill>
                <a:uFill>
                  <a:solidFill>
                    <a:srgbClr val="FFFFFF"/>
                  </a:solidFill>
                </a:uFill>
                <a:latin typeface="Arial"/>
              </a:rPr>
              <a:t>(Table can be found on pages 271-272 in textbook.)</a:t>
            </a:r>
            <a:endParaRPr lang="en-NZ" sz="1800" b="0" strike="noStrike" spc="-1">
              <a:solidFill>
                <a:srgbClr val="000000"/>
              </a:solidFill>
              <a:uFill>
                <a:solidFill>
                  <a:srgbClr val="FFFFFF"/>
                </a:solidFill>
              </a:uFill>
              <a:latin typeface="Arial"/>
            </a:endParaRPr>
          </a:p>
        </p:txBody>
      </p:sp>
    </p:spTree>
  </p:cSld>
  <p:clrMapOvr>
    <a:masterClrMapping/>
  </p:clrMapOvr>
  <p:transition spd="slow">
    <p:wipe dir="d"/>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533520" y="533520"/>
            <a:ext cx="8152920" cy="5970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NZ" sz="3600" b="1" strike="noStrike" spc="-1">
                <a:solidFill>
                  <a:srgbClr val="FFB91D"/>
                </a:solidFill>
                <a:uFill>
                  <a:solidFill>
                    <a:srgbClr val="FFFFFF"/>
                  </a:solidFill>
                </a:uFill>
                <a:latin typeface="Palatino Linotype"/>
                <a:ea typeface="Times New Roman"/>
              </a:rPr>
              <a:t>			Definitions from RFC 2828 </a:t>
            </a:r>
            <a:endParaRPr lang="en-NZ" sz="1800" b="0" strike="noStrike" spc="-1">
              <a:solidFill>
                <a:srgbClr val="000000"/>
              </a:solidFill>
              <a:uFill>
                <a:solidFill>
                  <a:srgbClr val="FFFFFF"/>
                </a:solidFill>
              </a:uFill>
              <a:latin typeface="Arial"/>
            </a:endParaRPr>
          </a:p>
          <a:p>
            <a:pPr algn="ctr">
              <a:lnSpc>
                <a:spcPct val="100000"/>
              </a:lnSpc>
            </a:pPr>
            <a:r>
              <a:rPr lang="en-NZ" sz="3600" b="1" strike="noStrike" spc="-1">
                <a:solidFill>
                  <a:srgbClr val="FFB91D"/>
                </a:solidFill>
                <a:uFill>
                  <a:solidFill>
                    <a:srgbClr val="FFFFFF"/>
                  </a:solidFill>
                </a:uFill>
                <a:latin typeface="Palatino Linotype"/>
                <a:ea typeface="Times New Roman"/>
              </a:rPr>
              <a:t>			(Internet Security Glossary)</a:t>
            </a:r>
            <a:endParaRPr lang="en-NZ" sz="1800" b="0" strike="noStrike" spc="-1">
              <a:solidFill>
                <a:srgbClr val="000000"/>
              </a:solidFill>
              <a:uFill>
                <a:solidFill>
                  <a:srgbClr val="FFFFFF"/>
                </a:solidFill>
              </a:uFill>
              <a:latin typeface="Arial"/>
            </a:endParaRPr>
          </a:p>
          <a:p>
            <a:pPr algn="ctr">
              <a:lnSpc>
                <a:spcPct val="100000"/>
              </a:lnSpc>
            </a:pPr>
            <a:endParaRPr lang="en-NZ" sz="1800" b="0" strike="noStrike" spc="-1">
              <a:solidFill>
                <a:srgbClr val="000000"/>
              </a:solidFill>
              <a:uFill>
                <a:solidFill>
                  <a:srgbClr val="FFFFFF"/>
                </a:solidFill>
              </a:uFill>
              <a:latin typeface="Arial"/>
            </a:endParaRPr>
          </a:p>
          <a:p>
            <a:pPr algn="ctr">
              <a:lnSpc>
                <a:spcPct val="100000"/>
              </a:lnSpc>
            </a:pPr>
            <a:r>
              <a:rPr lang="en-NZ" sz="3600" b="1" strike="noStrike" spc="-1">
                <a:solidFill>
                  <a:srgbClr val="FFB91D"/>
                </a:solidFill>
                <a:uFill>
                  <a:solidFill>
                    <a:srgbClr val="FFFFFF"/>
                  </a:solidFill>
                </a:uFill>
                <a:latin typeface="Palatino Linotype"/>
                <a:ea typeface="Times New Roman"/>
              </a:rPr>
              <a:t>	</a:t>
            </a:r>
            <a:endParaRPr lang="en-NZ" sz="1800" b="0" strike="noStrike" spc="-1">
              <a:solidFill>
                <a:srgbClr val="000000"/>
              </a:solidFill>
              <a:uFill>
                <a:solidFill>
                  <a:srgbClr val="FFFFFF"/>
                </a:solidFill>
              </a:uFill>
              <a:latin typeface="Arial"/>
            </a:endParaRPr>
          </a:p>
          <a:p>
            <a:pPr>
              <a:lnSpc>
                <a:spcPct val="100000"/>
              </a:lnSpc>
            </a:pPr>
            <a:r>
              <a:rPr lang="en-NZ" sz="2200" b="1" strike="noStrike" spc="-1">
                <a:solidFill>
                  <a:srgbClr val="FFB91D"/>
                </a:solidFill>
                <a:uFill>
                  <a:solidFill>
                    <a:srgbClr val="FFFFFF"/>
                  </a:solidFill>
                </a:uFill>
                <a:latin typeface="Century Gothic"/>
                <a:ea typeface="Times New Roman"/>
              </a:rPr>
              <a:t>Security Intrusion: </a:t>
            </a:r>
            <a:r>
              <a:rPr lang="en-NZ" sz="2200" b="0" strike="noStrike" spc="-1">
                <a:solidFill>
                  <a:srgbClr val="FFFFFF"/>
                </a:solidFill>
                <a:uFill>
                  <a:solidFill>
                    <a:srgbClr val="FFFFFF"/>
                  </a:solidFill>
                </a:uFill>
                <a:latin typeface="Century Gothic"/>
                <a:ea typeface="Times New Roman"/>
              </a:rPr>
              <a:t>A security event, or a combination of multiple security events, that constitutes a security incident in which an intruder gains, or attempts to gain, access to a system (or system resource) without having authorization to do so.</a:t>
            </a:r>
            <a:endParaRPr lang="en-NZ" sz="1800" b="0" strike="noStrike" spc="-1">
              <a:solidFill>
                <a:srgbClr val="000000"/>
              </a:solidFill>
              <a:uFill>
                <a:solidFill>
                  <a:srgbClr val="FFFFFF"/>
                </a:solidFill>
              </a:uFill>
              <a:latin typeface="Arial"/>
            </a:endParaRPr>
          </a:p>
          <a:p>
            <a:pPr>
              <a:lnSpc>
                <a:spcPct val="100000"/>
              </a:lnSpc>
            </a:pPr>
            <a:endParaRPr lang="en-NZ" sz="1800" b="0" strike="noStrike" spc="-1">
              <a:solidFill>
                <a:srgbClr val="000000"/>
              </a:solidFill>
              <a:uFill>
                <a:solidFill>
                  <a:srgbClr val="FFFFFF"/>
                </a:solidFill>
              </a:uFill>
              <a:latin typeface="Arial"/>
            </a:endParaRPr>
          </a:p>
          <a:p>
            <a:pPr>
              <a:lnSpc>
                <a:spcPct val="100000"/>
              </a:lnSpc>
            </a:pPr>
            <a:r>
              <a:rPr lang="en-NZ" sz="2200" b="1" strike="noStrike" spc="-1">
                <a:solidFill>
                  <a:srgbClr val="FFB91D"/>
                </a:solidFill>
                <a:uFill>
                  <a:solidFill>
                    <a:srgbClr val="FFFFFF"/>
                  </a:solidFill>
                </a:uFill>
                <a:latin typeface="Century Gothic"/>
                <a:ea typeface="Times New Roman"/>
              </a:rPr>
              <a:t>Intrusion Detection: </a:t>
            </a:r>
            <a:r>
              <a:rPr lang="en-NZ" sz="2200" b="0" strike="noStrike" spc="-1">
                <a:solidFill>
                  <a:srgbClr val="FFFFFF"/>
                </a:solidFill>
                <a:uFill>
                  <a:solidFill>
                    <a:srgbClr val="FFFFFF"/>
                  </a:solidFill>
                </a:uFill>
                <a:latin typeface="Century Gothic"/>
                <a:ea typeface="Times New Roman"/>
              </a:rPr>
              <a:t>A security service that monitors and analyzes system events for the purpose of finding, and providing real-time or near real-time warning of, attempts to access system resources in an unauthorized manner.</a:t>
            </a:r>
            <a:endParaRPr lang="en-NZ" sz="1800" b="0" strike="noStrike" spc="-1">
              <a:solidFill>
                <a:srgbClr val="000000"/>
              </a:solidFill>
              <a:uFill>
                <a:solidFill>
                  <a:srgbClr val="FFFFFF"/>
                </a:solidFill>
              </a:uFill>
              <a:latin typeface="Arial"/>
            </a:endParaRPr>
          </a:p>
        </p:txBody>
      </p:sp>
      <p:pic>
        <p:nvPicPr>
          <p:cNvPr id="331" name="Picture 16"/>
          <p:cNvPicPr/>
          <p:nvPr/>
        </p:nvPicPr>
        <p:blipFill>
          <a:blip r:embed="rId3"/>
          <a:stretch/>
        </p:blipFill>
        <p:spPr>
          <a:xfrm rot="21076200">
            <a:off x="97560" y="457560"/>
            <a:ext cx="2417400" cy="2028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Shape 1"/>
          <p:cNvSpPr txBox="1"/>
          <p:nvPr/>
        </p:nvSpPr>
        <p:spPr>
          <a:xfrm>
            <a:off x="304920" y="228600"/>
            <a:ext cx="4876560" cy="1523520"/>
          </a:xfrm>
          <a:prstGeom prst="rect">
            <a:avLst/>
          </a:prstGeom>
          <a:noFill/>
          <a:ln>
            <a:noFill/>
          </a:ln>
        </p:spPr>
        <p:txBody>
          <a:bodyPr anchor="b"/>
          <a:lstStyle/>
          <a:p>
            <a:pPr algn="ctr">
              <a:lnSpc>
                <a:spcPct val="100000"/>
              </a:lnSpc>
            </a:pPr>
            <a:r>
              <a:rPr lang="en-AU" sz="4000" b="0" strike="noStrike" spc="-1">
                <a:solidFill>
                  <a:srgbClr val="FFFFFF"/>
                </a:solidFill>
                <a:uFill>
                  <a:solidFill>
                    <a:srgbClr val="FFFFFF"/>
                  </a:solidFill>
                </a:uFill>
                <a:latin typeface="Palatino Linotype"/>
                <a:ea typeface="Times New Roman"/>
              </a:rPr>
              <a:t>Intrusion Detection System (IDS)</a:t>
            </a:r>
            <a:endParaRPr lang="en-AU" sz="5400" b="0" strike="noStrike" spc="-1">
              <a:solidFill>
                <a:srgbClr val="FFFFFF"/>
              </a:solidFill>
              <a:uFill>
                <a:solidFill>
                  <a:srgbClr val="FFFFFF"/>
                </a:solidFill>
              </a:uFill>
              <a:latin typeface="Arial"/>
            </a:endParaRPr>
          </a:p>
        </p:txBody>
      </p:sp>
      <p:sp>
        <p:nvSpPr>
          <p:cNvPr id="333" name="CustomShape 2"/>
          <p:cNvSpPr/>
          <p:nvPr/>
        </p:nvSpPr>
        <p:spPr>
          <a:xfrm>
            <a:off x="4495680" y="2929680"/>
            <a:ext cx="4205880" cy="9000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solidFill>
              <a:schemeClr val="accent1">
                <a:hueOff val="0"/>
                <a:satOff val="0"/>
                <a:lumOff val="0"/>
                <a:alphaOff val="0"/>
              </a:schemeClr>
            </a:solidFill>
            <a:round/>
          </a:ln>
          <a:effectLst>
            <a:outerShdw blurRad="40000" dist="23000" dir="5400000" rotWithShape="0">
              <a:srgbClr val="000000">
                <a:alpha val="35000"/>
              </a:srgbClr>
            </a:outerShdw>
          </a:effectLst>
        </p:spPr>
        <p:style>
          <a:lnRef idx="1">
            <a:scrgbClr r="0" g="0" b="0"/>
          </a:lnRef>
          <a:fillRef idx="0">
            <a:scrgbClr r="0" g="0" b="0"/>
          </a:fillRef>
          <a:effectRef idx="2">
            <a:scrgbClr r="0" g="0" b="0"/>
          </a:effectRef>
          <a:fontRef idx="minor"/>
        </p:style>
        <p:txBody>
          <a:bodyPr lIns="177840" tIns="101520" rIns="177840" bIns="101520" anchor="ctr"/>
          <a:lstStyle/>
          <a:p>
            <a:pPr algn="ctr">
              <a:lnSpc>
                <a:spcPct val="90000"/>
              </a:lnSpc>
            </a:pPr>
            <a:r>
              <a:rPr lang="en-NZ" sz="2500" b="1" strike="noStrike" spc="-1">
                <a:solidFill>
                  <a:srgbClr val="000000"/>
                </a:solidFill>
                <a:uFill>
                  <a:solidFill>
                    <a:srgbClr val="FFFFFF"/>
                  </a:solidFill>
                </a:uFill>
                <a:latin typeface="Palatino Linotype"/>
              </a:rPr>
              <a:t>Comprises three logical components:</a:t>
            </a:r>
            <a:endParaRPr lang="en-NZ" sz="1800" b="0" strike="noStrike" spc="-1">
              <a:solidFill>
                <a:srgbClr val="000000"/>
              </a:solidFill>
              <a:uFill>
                <a:solidFill>
                  <a:srgbClr val="FFFFFF"/>
                </a:solidFill>
              </a:uFill>
              <a:latin typeface="Arial"/>
            </a:endParaRPr>
          </a:p>
        </p:txBody>
      </p:sp>
      <p:sp>
        <p:nvSpPr>
          <p:cNvPr id="334" name="CustomShape 3"/>
          <p:cNvSpPr/>
          <p:nvPr/>
        </p:nvSpPr>
        <p:spPr>
          <a:xfrm>
            <a:off x="4495680" y="3864240"/>
            <a:ext cx="4205880" cy="2675880"/>
          </a:xfrm>
          <a:prstGeom prst="rect">
            <a:avLst/>
          </a:prstGeom>
          <a:solidFill>
            <a:schemeClr val="accent1">
              <a:alpha val="90000"/>
              <a:tint val="40000"/>
              <a:hueOff val="0"/>
              <a:satOff val="0"/>
              <a:lumOff val="0"/>
              <a:alphaOff val="0"/>
            </a:schemeClr>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133200" tIns="133200" rIns="177840" bIns="200160"/>
          <a:lstStyle/>
          <a:p>
            <a:pPr marL="228600" lvl="1" indent="-228240">
              <a:lnSpc>
                <a:spcPct val="90000"/>
              </a:lnSpc>
              <a:buClr>
                <a:srgbClr val="FFFFFF"/>
              </a:buClr>
              <a:buFont typeface="Symbol" charset="2"/>
              <a:buChar char=""/>
            </a:pPr>
            <a:r>
              <a:rPr lang="en-NZ" sz="2200" b="1" strike="noStrike" spc="-1">
                <a:solidFill>
                  <a:srgbClr val="FFFFFF"/>
                </a:solidFill>
                <a:uFill>
                  <a:solidFill>
                    <a:srgbClr val="FFFFFF"/>
                  </a:solidFill>
                </a:uFill>
                <a:latin typeface="Century Gothic"/>
              </a:rPr>
              <a:t>Sensors - collect data</a:t>
            </a:r>
            <a:endParaRPr lang="en-NZ" sz="2200" b="0" strike="noStrike" spc="-1">
              <a:solidFill>
                <a:srgbClr val="000000"/>
              </a:solidFill>
              <a:uFill>
                <a:solidFill>
                  <a:srgbClr val="FFFFFF"/>
                </a:solidFill>
              </a:uFill>
              <a:latin typeface="Arial"/>
            </a:endParaRPr>
          </a:p>
          <a:p>
            <a:pPr marL="228600" lvl="1" indent="-228240">
              <a:lnSpc>
                <a:spcPct val="90000"/>
              </a:lnSpc>
              <a:buClr>
                <a:srgbClr val="FFFFFF"/>
              </a:buClr>
              <a:buFont typeface="Symbol" charset="2"/>
              <a:buChar char=""/>
            </a:pPr>
            <a:r>
              <a:rPr lang="en-NZ" sz="2200" b="1" strike="noStrike" spc="-1">
                <a:solidFill>
                  <a:srgbClr val="FFFFFF"/>
                </a:solidFill>
                <a:uFill>
                  <a:solidFill>
                    <a:srgbClr val="FFFFFF"/>
                  </a:solidFill>
                </a:uFill>
                <a:latin typeface="Century Gothic"/>
              </a:rPr>
              <a:t>Analyzers - determine if intrusion has occurred</a:t>
            </a:r>
            <a:endParaRPr lang="en-NZ" sz="2200" b="0" strike="noStrike" spc="-1">
              <a:solidFill>
                <a:srgbClr val="000000"/>
              </a:solidFill>
              <a:uFill>
                <a:solidFill>
                  <a:srgbClr val="FFFFFF"/>
                </a:solidFill>
              </a:uFill>
              <a:latin typeface="Arial"/>
            </a:endParaRPr>
          </a:p>
          <a:p>
            <a:pPr marL="228600" lvl="1" indent="-228240">
              <a:lnSpc>
                <a:spcPct val="90000"/>
              </a:lnSpc>
              <a:buClr>
                <a:srgbClr val="FFFFFF"/>
              </a:buClr>
              <a:buFont typeface="Symbol" charset="2"/>
              <a:buChar char=""/>
            </a:pPr>
            <a:r>
              <a:rPr lang="en-NZ" sz="2200" b="1" strike="noStrike" spc="-1">
                <a:solidFill>
                  <a:srgbClr val="FFFFFF"/>
                </a:solidFill>
                <a:uFill>
                  <a:solidFill>
                    <a:srgbClr val="FFFFFF"/>
                  </a:solidFill>
                </a:uFill>
                <a:latin typeface="Century Gothic"/>
              </a:rPr>
              <a:t>User interface - view output or control system behavior</a:t>
            </a:r>
            <a:endParaRPr lang="en-NZ" sz="2200" b="0" strike="noStrike" spc="-1">
              <a:solidFill>
                <a:srgbClr val="000000"/>
              </a:solidFill>
              <a:uFill>
                <a:solidFill>
                  <a:srgbClr val="FFFFFF"/>
                </a:solidFill>
              </a:uFill>
              <a:latin typeface="Arial"/>
            </a:endParaRPr>
          </a:p>
        </p:txBody>
      </p:sp>
      <p:sp>
        <p:nvSpPr>
          <p:cNvPr id="335" name="TextShape 4"/>
          <p:cNvSpPr txBox="1"/>
          <p:nvPr/>
        </p:nvSpPr>
        <p:spPr>
          <a:xfrm>
            <a:off x="323640" y="2061000"/>
            <a:ext cx="3744000" cy="4796640"/>
          </a:xfrm>
          <a:prstGeom prst="rect">
            <a:avLst/>
          </a:prstGeom>
          <a:noFill/>
          <a:ln>
            <a:noFill/>
          </a:ln>
        </p:spPr>
        <p:txBody>
          <a:bodyPr/>
          <a:lstStyle/>
          <a:p>
            <a:pPr marL="343080" lvl="1" indent="-342720">
              <a:lnSpc>
                <a:spcPct val="100000"/>
              </a:lnSpc>
              <a:buClr>
                <a:srgbClr val="D16349"/>
              </a:buClr>
              <a:buSzPct val="80000"/>
              <a:buFont typeface="Wingdings" charset="2"/>
              <a:buChar char=""/>
            </a:pPr>
            <a:r>
              <a:rPr lang="en-AU" sz="3870" b="0" strike="noStrike" spc="-1">
                <a:solidFill>
                  <a:srgbClr val="FFFFFF"/>
                </a:solidFill>
                <a:uFill>
                  <a:solidFill>
                    <a:srgbClr val="FFFFFF"/>
                  </a:solidFill>
                </a:uFill>
                <a:latin typeface="Century Gothic"/>
              </a:rPr>
              <a:t>Host-based IDS (HIDS)</a:t>
            </a:r>
            <a:endParaRPr lang="en-AU" sz="1600" b="0" strike="noStrike" spc="-1">
              <a:solidFill>
                <a:srgbClr val="FFFFFF"/>
              </a:solidFill>
              <a:uFill>
                <a:solidFill>
                  <a:srgbClr val="FFFFFF"/>
                </a:solidFill>
              </a:uFill>
              <a:latin typeface="Century Gothic"/>
            </a:endParaRPr>
          </a:p>
          <a:p>
            <a:pPr marL="685800" lvl="1" indent="-336240">
              <a:lnSpc>
                <a:spcPct val="100000"/>
              </a:lnSpc>
              <a:buClr>
                <a:srgbClr val="FFFFFF"/>
              </a:buClr>
              <a:buFont typeface="Wingdings" charset="2"/>
              <a:buChar char=""/>
            </a:pPr>
            <a:r>
              <a:rPr lang="en-AU" sz="2800" b="0" strike="noStrike" spc="-1">
                <a:solidFill>
                  <a:srgbClr val="FFFFFF"/>
                </a:solidFill>
                <a:uFill>
                  <a:solidFill>
                    <a:srgbClr val="FFFFFF"/>
                  </a:solidFill>
                </a:uFill>
                <a:latin typeface="Century Gothic"/>
              </a:rPr>
              <a:t>Monitors the characteristics of a single host for suspicious activity</a:t>
            </a:r>
            <a:endParaRPr lang="en-AU" sz="1600" b="0" strike="noStrike" spc="-1">
              <a:solidFill>
                <a:srgbClr val="FFFFFF"/>
              </a:solidFill>
              <a:uFill>
                <a:solidFill>
                  <a:srgbClr val="FFFFFF"/>
                </a:solidFill>
              </a:uFill>
              <a:latin typeface="Century Gothic"/>
            </a:endParaRPr>
          </a:p>
          <a:p>
            <a:pPr marL="343080" lvl="1" indent="-342720">
              <a:lnSpc>
                <a:spcPct val="100000"/>
              </a:lnSpc>
              <a:buClr>
                <a:srgbClr val="D16349"/>
              </a:buClr>
              <a:buSzPct val="80000"/>
              <a:buFont typeface="Wingdings" charset="2"/>
              <a:buChar char=""/>
            </a:pPr>
            <a:r>
              <a:rPr lang="en-AU" sz="3800" b="0" strike="noStrike" spc="-1">
                <a:solidFill>
                  <a:srgbClr val="FFFFFF"/>
                </a:solidFill>
                <a:uFill>
                  <a:solidFill>
                    <a:srgbClr val="FFFFFF"/>
                  </a:solidFill>
                </a:uFill>
                <a:latin typeface="Century Gothic"/>
              </a:rPr>
              <a:t>Network-based IDS (NIDS)</a:t>
            </a:r>
            <a:endParaRPr lang="en-AU" sz="1600" b="0" strike="noStrike" spc="-1">
              <a:solidFill>
                <a:srgbClr val="FFFFFF"/>
              </a:solidFill>
              <a:uFill>
                <a:solidFill>
                  <a:srgbClr val="FFFFFF"/>
                </a:solidFill>
              </a:uFill>
              <a:latin typeface="Century Gothic"/>
            </a:endParaRPr>
          </a:p>
          <a:p>
            <a:pPr marL="685800" lvl="1" indent="-336240">
              <a:lnSpc>
                <a:spcPct val="100000"/>
              </a:lnSpc>
              <a:buClr>
                <a:srgbClr val="FFFFFF"/>
              </a:buClr>
              <a:buFont typeface="Wingdings" charset="2"/>
              <a:buChar char=""/>
            </a:pPr>
            <a:r>
              <a:rPr lang="en-AU" sz="2800" b="0" strike="noStrike" spc="-1">
                <a:solidFill>
                  <a:srgbClr val="FFFFFF"/>
                </a:solidFill>
                <a:uFill>
                  <a:solidFill>
                    <a:srgbClr val="FFFFFF"/>
                  </a:solidFill>
                </a:uFill>
                <a:latin typeface="Century Gothic"/>
              </a:rPr>
              <a:t>Monitors network traffic and analyzes network, transport, and application protocols to identify suspicious activity</a:t>
            </a:r>
            <a:endParaRPr lang="en-AU" sz="1600" b="0" strike="noStrike" spc="-1">
              <a:solidFill>
                <a:srgbClr val="FFFFFF"/>
              </a:solidFill>
              <a:uFill>
                <a:solidFill>
                  <a:srgbClr val="FFFFFF"/>
                </a:solidFill>
              </a:uFill>
              <a:latin typeface="Century Gothic"/>
            </a:endParaRPr>
          </a:p>
          <a:p>
            <a:pPr marL="343080" lvl="1" indent="-342720">
              <a:lnSpc>
                <a:spcPct val="100000"/>
              </a:lnSpc>
              <a:buClr>
                <a:srgbClr val="D16349"/>
              </a:buClr>
              <a:buSzPct val="80000"/>
              <a:buFont typeface="Wingdings" charset="2"/>
              <a:buChar char=""/>
            </a:pPr>
            <a:r>
              <a:rPr lang="en-AU" sz="3800" b="0" strike="noStrike" spc="-1">
                <a:solidFill>
                  <a:srgbClr val="FFFFFF"/>
                </a:solidFill>
                <a:uFill>
                  <a:solidFill>
                    <a:srgbClr val="FFFFFF"/>
                  </a:solidFill>
                </a:uFill>
                <a:latin typeface="Century Gothic"/>
              </a:rPr>
              <a:t>Distributed or hybrid IDS</a:t>
            </a:r>
            <a:endParaRPr lang="en-AU" sz="1600" b="0" strike="noStrike" spc="-1">
              <a:solidFill>
                <a:srgbClr val="FFFFFF"/>
              </a:solidFill>
              <a:uFill>
                <a:solidFill>
                  <a:srgbClr val="FFFFFF"/>
                </a:solidFill>
              </a:uFill>
              <a:latin typeface="Century Gothic"/>
            </a:endParaRPr>
          </a:p>
          <a:p>
            <a:pPr marL="685800" lvl="1" indent="-336240">
              <a:lnSpc>
                <a:spcPct val="100000"/>
              </a:lnSpc>
              <a:buClr>
                <a:srgbClr val="FFFFFF"/>
              </a:buClr>
              <a:buSzPct val="80000"/>
              <a:buFont typeface="Wingdings" charset="2"/>
              <a:buChar char=""/>
            </a:pPr>
            <a:r>
              <a:rPr lang="en-AU" sz="2700" b="0" strike="noStrike" spc="-1">
                <a:solidFill>
                  <a:srgbClr val="FFFFFF"/>
                </a:solidFill>
                <a:uFill>
                  <a:solidFill>
                    <a:srgbClr val="FFFFFF"/>
                  </a:solidFill>
                </a:uFill>
                <a:latin typeface="Century Gothic"/>
              </a:rPr>
              <a:t>Combines information from a number of sensors, often both host and network based, in a central analyzer that is able to better identify and respond to intrusion activity</a:t>
            </a:r>
            <a:endParaRPr lang="en-AU" sz="1600" b="0" strike="noStrike" spc="-1">
              <a:solidFill>
                <a:srgbClr val="FFFFFF"/>
              </a:solidFill>
              <a:uFill>
                <a:solidFill>
                  <a:srgbClr val="FFFFFF"/>
                </a:solidFill>
              </a:uFill>
              <a:latin typeface="Century Gothic"/>
            </a:endParaRPr>
          </a:p>
          <a:p>
            <a:endParaRPr lang="en-AU" sz="2400" b="0" strike="noStrike" spc="-1">
              <a:solidFill>
                <a:srgbClr val="FFFFFF"/>
              </a:solidFill>
              <a:uFill>
                <a:solidFill>
                  <a:srgbClr val="FFFFFF"/>
                </a:solidFill>
              </a:uFill>
              <a:latin typeface="Century Gothic"/>
            </a:endParaRPr>
          </a:p>
          <a:p>
            <a:pPr algn="ctr">
              <a:lnSpc>
                <a:spcPct val="125000"/>
              </a:lnSpc>
            </a:pPr>
            <a:endParaRPr lang="en-AU" sz="2400" b="0" strike="noStrike" spc="-1">
              <a:solidFill>
                <a:srgbClr val="FFFFFF"/>
              </a:solidFill>
              <a:uFill>
                <a:solidFill>
                  <a:srgbClr val="FFFFFF"/>
                </a:solidFill>
              </a:uFill>
              <a:latin typeface="Century Gothic"/>
            </a:endParaRPr>
          </a:p>
        </p:txBody>
      </p:sp>
      <p:pic>
        <p:nvPicPr>
          <p:cNvPr id="336" name="Picture 8"/>
          <p:cNvPicPr/>
          <p:nvPr/>
        </p:nvPicPr>
        <p:blipFill>
          <a:blip r:embed="rId3"/>
          <a:stretch/>
        </p:blipFill>
        <p:spPr>
          <a:xfrm>
            <a:off x="5638680" y="457200"/>
            <a:ext cx="2295720" cy="18608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 name="TextShape 1"/>
          <p:cNvSpPr txBox="1"/>
          <p:nvPr/>
        </p:nvSpPr>
        <p:spPr>
          <a:xfrm>
            <a:off x="1053720" y="7621560"/>
            <a:ext cx="5538960" cy="254880"/>
          </a:xfrm>
          <a:prstGeom prst="rect">
            <a:avLst/>
          </a:prstGeom>
          <a:noFill/>
          <a:ln>
            <a:noFill/>
          </a:ln>
        </p:spPr>
        <p:txBody>
          <a:bodyPr lIns="0" tIns="0" rIns="0" bIns="0"/>
          <a:lstStyle/>
          <a:p>
            <a:r>
              <a:rPr lang="en-NZ" sz="1530" b="1" strike="noStrike" spc="-1">
                <a:solidFill>
                  <a:srgbClr val="100F0D"/>
                </a:solidFill>
                <a:uFill>
                  <a:solidFill>
                    <a:srgbClr val="FFFFFF"/>
                  </a:solidFill>
                </a:uFill>
                <a:latin typeface="Times New Roman"/>
              </a:rPr>
              <a:t>Figure 8.1  Profiles of Behavior of Intruders and Authorized Users</a:t>
            </a:r>
            <a:endParaRPr lang="en-NZ" sz="1530" b="0" strike="noStrike" spc="-1">
              <a:solidFill>
                <a:srgbClr val="000000"/>
              </a:solidFill>
              <a:uFill>
                <a:solidFill>
                  <a:srgbClr val="FFFFFF"/>
                </a:solidFill>
              </a:uFill>
              <a:latin typeface="Arial"/>
            </a:endParaRPr>
          </a:p>
        </p:txBody>
      </p:sp>
      <p:sp>
        <p:nvSpPr>
          <p:cNvPr id="338" name="TextShape 2"/>
          <p:cNvSpPr txBox="1"/>
          <p:nvPr/>
        </p:nvSpPr>
        <p:spPr>
          <a:xfrm>
            <a:off x="6611760" y="2677680"/>
            <a:ext cx="1526760" cy="25308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overlap in observed</a:t>
            </a:r>
            <a:endParaRPr lang="en-NZ" sz="1190" b="0" strike="noStrike" spc="-1">
              <a:solidFill>
                <a:srgbClr val="000000"/>
              </a:solidFill>
              <a:uFill>
                <a:solidFill>
                  <a:srgbClr val="FFFFFF"/>
                </a:solidFill>
              </a:uFill>
              <a:latin typeface="Arial"/>
            </a:endParaRPr>
          </a:p>
        </p:txBody>
      </p:sp>
      <p:sp>
        <p:nvSpPr>
          <p:cNvPr id="339" name="Line 3"/>
          <p:cNvSpPr/>
          <p:nvPr/>
        </p:nvSpPr>
        <p:spPr>
          <a:xfrm flipV="1">
            <a:off x="3232080" y="5933520"/>
            <a:ext cx="0" cy="248040"/>
          </a:xfrm>
          <a:prstGeom prst="line">
            <a:avLst/>
          </a:prstGeom>
          <a:ln w="21240">
            <a:solidFill>
              <a:srgbClr val="100F0D"/>
            </a:solidFill>
            <a:round/>
          </a:ln>
        </p:spPr>
        <p:style>
          <a:lnRef idx="0">
            <a:scrgbClr r="0" g="0" b="0"/>
          </a:lnRef>
          <a:fillRef idx="0">
            <a:scrgbClr r="0" g="0" b="0"/>
          </a:fillRef>
          <a:effectRef idx="0">
            <a:scrgbClr r="0" g="0" b="0"/>
          </a:effectRef>
          <a:fontRef idx="minor"/>
        </p:style>
      </p:sp>
      <p:sp>
        <p:nvSpPr>
          <p:cNvPr id="340" name="Line 4"/>
          <p:cNvSpPr/>
          <p:nvPr/>
        </p:nvSpPr>
        <p:spPr>
          <a:xfrm flipV="1">
            <a:off x="5083560" y="5933520"/>
            <a:ext cx="0" cy="248040"/>
          </a:xfrm>
          <a:prstGeom prst="line">
            <a:avLst/>
          </a:prstGeom>
          <a:ln w="21240">
            <a:solidFill>
              <a:srgbClr val="100F0D"/>
            </a:solidFill>
            <a:round/>
          </a:ln>
        </p:spPr>
        <p:style>
          <a:lnRef idx="0">
            <a:scrgbClr r="0" g="0" b="0"/>
          </a:lnRef>
          <a:fillRef idx="0">
            <a:scrgbClr r="0" g="0" b="0"/>
          </a:fillRef>
          <a:effectRef idx="0">
            <a:scrgbClr r="0" g="0" b="0"/>
          </a:effectRef>
          <a:fontRef idx="minor"/>
        </p:style>
      </p:sp>
      <p:sp>
        <p:nvSpPr>
          <p:cNvPr id="341" name="TextShape 5"/>
          <p:cNvSpPr txBox="1"/>
          <p:nvPr/>
        </p:nvSpPr>
        <p:spPr>
          <a:xfrm>
            <a:off x="6511680" y="2870280"/>
            <a:ext cx="1625040" cy="25272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or expected behavior</a:t>
            </a:r>
            <a:endParaRPr lang="en-NZ" sz="1190" b="0" strike="noStrike" spc="-1">
              <a:solidFill>
                <a:srgbClr val="000000"/>
              </a:solidFill>
              <a:uFill>
                <a:solidFill>
                  <a:srgbClr val="FFFFFF"/>
                </a:solidFill>
              </a:uFill>
              <a:latin typeface="Arial"/>
            </a:endParaRPr>
          </a:p>
        </p:txBody>
      </p:sp>
      <p:sp>
        <p:nvSpPr>
          <p:cNvPr id="342" name="TextShape 6"/>
          <p:cNvSpPr txBox="1"/>
          <p:nvPr/>
        </p:nvSpPr>
        <p:spPr>
          <a:xfrm>
            <a:off x="1621080" y="942120"/>
            <a:ext cx="713880" cy="25272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profile of</a:t>
            </a:r>
            <a:endParaRPr lang="en-NZ" sz="1190" b="0" strike="noStrike" spc="-1">
              <a:solidFill>
                <a:srgbClr val="000000"/>
              </a:solidFill>
              <a:uFill>
                <a:solidFill>
                  <a:srgbClr val="FFFFFF"/>
                </a:solidFill>
              </a:uFill>
              <a:latin typeface="Arial"/>
            </a:endParaRPr>
          </a:p>
        </p:txBody>
      </p:sp>
      <p:sp>
        <p:nvSpPr>
          <p:cNvPr id="343" name="TextShape 7"/>
          <p:cNvSpPr txBox="1"/>
          <p:nvPr/>
        </p:nvSpPr>
        <p:spPr>
          <a:xfrm>
            <a:off x="946080" y="1134720"/>
            <a:ext cx="1388520" cy="25344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intruder behavior</a:t>
            </a:r>
            <a:endParaRPr lang="en-NZ" sz="1190" b="0" strike="noStrike" spc="-1">
              <a:solidFill>
                <a:srgbClr val="000000"/>
              </a:solidFill>
              <a:uFill>
                <a:solidFill>
                  <a:srgbClr val="FFFFFF"/>
                </a:solidFill>
              </a:uFill>
              <a:latin typeface="Arial"/>
            </a:endParaRPr>
          </a:p>
        </p:txBody>
      </p:sp>
      <p:sp>
        <p:nvSpPr>
          <p:cNvPr id="344" name="TextShape 8"/>
          <p:cNvSpPr txBox="1"/>
          <p:nvPr/>
        </p:nvSpPr>
        <p:spPr>
          <a:xfrm>
            <a:off x="3721320" y="694080"/>
            <a:ext cx="713880" cy="25308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profile of</a:t>
            </a:r>
            <a:endParaRPr lang="en-NZ" sz="1190" b="0" strike="noStrike" spc="-1">
              <a:solidFill>
                <a:srgbClr val="000000"/>
              </a:solidFill>
              <a:uFill>
                <a:solidFill>
                  <a:srgbClr val="FFFFFF"/>
                </a:solidFill>
              </a:uFill>
              <a:latin typeface="Arial"/>
            </a:endParaRPr>
          </a:p>
        </p:txBody>
      </p:sp>
      <p:sp>
        <p:nvSpPr>
          <p:cNvPr id="345" name="TextShape 9"/>
          <p:cNvSpPr txBox="1"/>
          <p:nvPr/>
        </p:nvSpPr>
        <p:spPr>
          <a:xfrm>
            <a:off x="3217680" y="886680"/>
            <a:ext cx="1216440" cy="25344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authorized user</a:t>
            </a:r>
            <a:endParaRPr lang="en-NZ" sz="1190" b="0" strike="noStrike" spc="-1">
              <a:solidFill>
                <a:srgbClr val="000000"/>
              </a:solidFill>
              <a:uFill>
                <a:solidFill>
                  <a:srgbClr val="FFFFFF"/>
                </a:solidFill>
              </a:uFill>
              <a:latin typeface="Arial"/>
            </a:endParaRPr>
          </a:p>
        </p:txBody>
      </p:sp>
      <p:sp>
        <p:nvSpPr>
          <p:cNvPr id="346" name="Line 10"/>
          <p:cNvSpPr/>
          <p:nvPr/>
        </p:nvSpPr>
        <p:spPr>
          <a:xfrm>
            <a:off x="2188080" y="1345680"/>
            <a:ext cx="609120" cy="807120"/>
          </a:xfrm>
          <a:prstGeom prst="line">
            <a:avLst/>
          </a:prstGeom>
          <a:ln w="21240">
            <a:solidFill>
              <a:srgbClr val="100F0D"/>
            </a:solidFill>
            <a:round/>
          </a:ln>
        </p:spPr>
        <p:style>
          <a:lnRef idx="0">
            <a:scrgbClr r="0" g="0" b="0"/>
          </a:lnRef>
          <a:fillRef idx="0">
            <a:scrgbClr r="0" g="0" b="0"/>
          </a:fillRef>
          <a:effectRef idx="0">
            <a:scrgbClr r="0" g="0" b="0"/>
          </a:effectRef>
          <a:fontRef idx="minor"/>
        </p:style>
      </p:sp>
      <p:sp>
        <p:nvSpPr>
          <p:cNvPr id="347" name="Line 11"/>
          <p:cNvSpPr/>
          <p:nvPr/>
        </p:nvSpPr>
        <p:spPr>
          <a:xfrm>
            <a:off x="4288320" y="1345680"/>
            <a:ext cx="447840" cy="767520"/>
          </a:xfrm>
          <a:prstGeom prst="line">
            <a:avLst/>
          </a:prstGeom>
          <a:ln w="21240">
            <a:solidFill>
              <a:srgbClr val="100F0D"/>
            </a:solidFill>
            <a:round/>
          </a:ln>
        </p:spPr>
        <p:style>
          <a:lnRef idx="0">
            <a:scrgbClr r="0" g="0" b="0"/>
          </a:lnRef>
          <a:fillRef idx="0">
            <a:scrgbClr r="0" g="0" b="0"/>
          </a:fillRef>
          <a:effectRef idx="0">
            <a:scrgbClr r="0" g="0" b="0"/>
          </a:effectRef>
          <a:fontRef idx="minor"/>
        </p:style>
      </p:sp>
      <p:sp>
        <p:nvSpPr>
          <p:cNvPr id="348" name="Freeform 12"/>
          <p:cNvSpPr/>
          <p:nvPr/>
        </p:nvSpPr>
        <p:spPr>
          <a:xfrm>
            <a:off x="3035880" y="2029320"/>
            <a:ext cx="4066200" cy="3918960"/>
          </a:xfrm>
          <a:custGeom>
            <a:avLst/>
            <a:gdLst/>
            <a:ahLst/>
            <a:cxnLst/>
            <a:rect l="0" t="0" r="r" b="b"/>
            <a:pathLst>
              <a:path w="11295" h="10886">
                <a:moveTo>
                  <a:pt x="5646" y="0"/>
                </a:moveTo>
                <a:cubicBezTo>
                  <a:pt x="3561" y="0"/>
                  <a:pt x="2736" y="3821"/>
                  <a:pt x="2625" y="4993"/>
                </a:cubicBezTo>
                <a:cubicBezTo>
                  <a:pt x="2402" y="7356"/>
                  <a:pt x="2517" y="10502"/>
                  <a:pt x="0" y="10885"/>
                </a:cubicBezTo>
                <a:lnTo>
                  <a:pt x="11294" y="10885"/>
                </a:lnTo>
                <a:cubicBezTo>
                  <a:pt x="8776" y="10502"/>
                  <a:pt x="8891" y="7356"/>
                  <a:pt x="8668" y="4993"/>
                </a:cubicBezTo>
                <a:cubicBezTo>
                  <a:pt x="8557" y="3821"/>
                  <a:pt x="7732" y="0"/>
                  <a:pt x="5646" y="0"/>
                </a:cubicBezTo>
              </a:path>
            </a:pathLst>
          </a:custGeom>
          <a:solidFill>
            <a:srgbClr val="DEF3DF"/>
          </a:solidFill>
          <a:ln>
            <a:noFill/>
          </a:ln>
        </p:spPr>
      </p:sp>
      <p:sp>
        <p:nvSpPr>
          <p:cNvPr id="349" name="Freeform 13"/>
          <p:cNvSpPr/>
          <p:nvPr/>
        </p:nvSpPr>
        <p:spPr>
          <a:xfrm>
            <a:off x="3035880" y="2029320"/>
            <a:ext cx="4066200" cy="3918960"/>
          </a:xfrm>
          <a:custGeom>
            <a:avLst/>
            <a:gdLst/>
            <a:ahLst/>
            <a:cxnLst/>
            <a:rect l="0" t="0" r="r" b="b"/>
            <a:pathLst>
              <a:path w="11295" h="10886">
                <a:moveTo>
                  <a:pt x="5646" y="0"/>
                </a:moveTo>
                <a:cubicBezTo>
                  <a:pt x="3561" y="0"/>
                  <a:pt x="2736" y="3821"/>
                  <a:pt x="2625" y="4993"/>
                </a:cubicBezTo>
                <a:cubicBezTo>
                  <a:pt x="2402" y="7356"/>
                  <a:pt x="2517" y="10502"/>
                  <a:pt x="0" y="10885"/>
                </a:cubicBezTo>
                <a:lnTo>
                  <a:pt x="11294" y="10885"/>
                </a:lnTo>
                <a:cubicBezTo>
                  <a:pt x="8776" y="10502"/>
                  <a:pt x="8891" y="7356"/>
                  <a:pt x="8668" y="4993"/>
                </a:cubicBezTo>
                <a:cubicBezTo>
                  <a:pt x="8557" y="3821"/>
                  <a:pt x="7732" y="0"/>
                  <a:pt x="5646" y="0"/>
                </a:cubicBezTo>
              </a:path>
            </a:pathLst>
          </a:custGeom>
          <a:ln w="21240">
            <a:solidFill>
              <a:srgbClr val="100F0D"/>
            </a:solidFill>
            <a:miter/>
          </a:ln>
        </p:spPr>
      </p:sp>
      <p:sp>
        <p:nvSpPr>
          <p:cNvPr id="350" name="Freeform 14"/>
          <p:cNvSpPr/>
          <p:nvPr/>
        </p:nvSpPr>
        <p:spPr>
          <a:xfrm>
            <a:off x="1195920" y="2029320"/>
            <a:ext cx="4065840" cy="3918960"/>
          </a:xfrm>
          <a:custGeom>
            <a:avLst/>
            <a:gdLst/>
            <a:ahLst/>
            <a:cxnLst/>
            <a:rect l="0" t="0" r="r" b="b"/>
            <a:pathLst>
              <a:path w="11294" h="10886">
                <a:moveTo>
                  <a:pt x="5647" y="0"/>
                </a:moveTo>
                <a:cubicBezTo>
                  <a:pt x="3562" y="0"/>
                  <a:pt x="2738" y="3821"/>
                  <a:pt x="2626" y="4993"/>
                </a:cubicBezTo>
                <a:cubicBezTo>
                  <a:pt x="2403" y="7356"/>
                  <a:pt x="2518" y="10502"/>
                  <a:pt x="0" y="10885"/>
                </a:cubicBezTo>
                <a:lnTo>
                  <a:pt x="11293" y="10885"/>
                </a:lnTo>
                <a:cubicBezTo>
                  <a:pt x="8776" y="10502"/>
                  <a:pt x="8891" y="7356"/>
                  <a:pt x="8668" y="4993"/>
                </a:cubicBezTo>
                <a:cubicBezTo>
                  <a:pt x="8557" y="3821"/>
                  <a:pt x="7733" y="0"/>
                  <a:pt x="5647" y="0"/>
                </a:cubicBezTo>
              </a:path>
            </a:pathLst>
          </a:custGeom>
          <a:solidFill>
            <a:srgbClr val="DEF3DF"/>
          </a:solidFill>
          <a:ln>
            <a:noFill/>
          </a:ln>
        </p:spPr>
      </p:sp>
      <p:sp>
        <p:nvSpPr>
          <p:cNvPr id="351" name="Freeform 15"/>
          <p:cNvSpPr/>
          <p:nvPr/>
        </p:nvSpPr>
        <p:spPr>
          <a:xfrm>
            <a:off x="1195920" y="2029320"/>
            <a:ext cx="4065840" cy="3918960"/>
          </a:xfrm>
          <a:custGeom>
            <a:avLst/>
            <a:gdLst/>
            <a:ahLst/>
            <a:cxnLst/>
            <a:rect l="0" t="0" r="r" b="b"/>
            <a:pathLst>
              <a:path w="11294" h="10886">
                <a:moveTo>
                  <a:pt x="5647" y="0"/>
                </a:moveTo>
                <a:cubicBezTo>
                  <a:pt x="3562" y="0"/>
                  <a:pt x="2738" y="3821"/>
                  <a:pt x="2626" y="4993"/>
                </a:cubicBezTo>
                <a:cubicBezTo>
                  <a:pt x="2403" y="7356"/>
                  <a:pt x="2518" y="10502"/>
                  <a:pt x="0" y="10885"/>
                </a:cubicBezTo>
                <a:lnTo>
                  <a:pt x="11293" y="10885"/>
                </a:lnTo>
                <a:cubicBezTo>
                  <a:pt x="8776" y="10502"/>
                  <a:pt x="8891" y="7356"/>
                  <a:pt x="8668" y="4993"/>
                </a:cubicBezTo>
                <a:cubicBezTo>
                  <a:pt x="8557" y="3821"/>
                  <a:pt x="7733" y="0"/>
                  <a:pt x="5647" y="0"/>
                </a:cubicBezTo>
              </a:path>
            </a:pathLst>
          </a:custGeom>
          <a:ln w="21240">
            <a:solidFill>
              <a:srgbClr val="100F0D"/>
            </a:solidFill>
            <a:miter/>
          </a:ln>
        </p:spPr>
      </p:sp>
      <p:sp>
        <p:nvSpPr>
          <p:cNvPr id="352" name="Freeform 16"/>
          <p:cNvSpPr/>
          <p:nvPr/>
        </p:nvSpPr>
        <p:spPr>
          <a:xfrm>
            <a:off x="3035880" y="3060360"/>
            <a:ext cx="2225880" cy="2887920"/>
          </a:xfrm>
          <a:custGeom>
            <a:avLst/>
            <a:gdLst/>
            <a:ahLst/>
            <a:cxnLst/>
            <a:rect l="0" t="0" r="r" b="b"/>
            <a:pathLst>
              <a:path w="6183" h="8022">
                <a:moveTo>
                  <a:pt x="3557" y="2128"/>
                </a:moveTo>
                <a:cubicBezTo>
                  <a:pt x="3515" y="1682"/>
                  <a:pt x="3370" y="854"/>
                  <a:pt x="3092" y="0"/>
                </a:cubicBezTo>
                <a:cubicBezTo>
                  <a:pt x="2814" y="854"/>
                  <a:pt x="2669" y="1682"/>
                  <a:pt x="2627" y="2128"/>
                </a:cubicBezTo>
                <a:cubicBezTo>
                  <a:pt x="2404" y="4491"/>
                  <a:pt x="2519" y="7638"/>
                  <a:pt x="0" y="8021"/>
                </a:cubicBezTo>
                <a:lnTo>
                  <a:pt x="6182" y="8021"/>
                </a:lnTo>
                <a:cubicBezTo>
                  <a:pt x="3665" y="7638"/>
                  <a:pt x="3780" y="4491"/>
                  <a:pt x="3557" y="2128"/>
                </a:cubicBezTo>
              </a:path>
            </a:pathLst>
          </a:custGeom>
          <a:solidFill>
            <a:srgbClr val="8CD498"/>
          </a:solidFill>
          <a:ln w="21240">
            <a:solidFill>
              <a:srgbClr val="100F0D"/>
            </a:solidFill>
            <a:miter/>
          </a:ln>
        </p:spPr>
      </p:sp>
      <p:sp>
        <p:nvSpPr>
          <p:cNvPr id="353" name="TextShape 17"/>
          <p:cNvSpPr txBox="1"/>
          <p:nvPr/>
        </p:nvSpPr>
        <p:spPr>
          <a:xfrm>
            <a:off x="3746520" y="1080000"/>
            <a:ext cx="688320" cy="25272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behavior</a:t>
            </a:r>
            <a:endParaRPr lang="en-NZ" sz="1190" b="0" strike="noStrike" spc="-1">
              <a:solidFill>
                <a:srgbClr val="000000"/>
              </a:solidFill>
              <a:uFill>
                <a:solidFill>
                  <a:srgbClr val="FFFFFF"/>
                </a:solidFill>
              </a:uFill>
              <a:latin typeface="Arial"/>
            </a:endParaRPr>
          </a:p>
        </p:txBody>
      </p:sp>
      <p:sp>
        <p:nvSpPr>
          <p:cNvPr id="354" name="TextShape 18"/>
          <p:cNvSpPr txBox="1"/>
          <p:nvPr/>
        </p:nvSpPr>
        <p:spPr>
          <a:xfrm>
            <a:off x="7132320" y="6154920"/>
            <a:ext cx="1651680" cy="25308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Measurable behavior</a:t>
            </a:r>
            <a:endParaRPr lang="en-NZ" sz="1190" b="0" strike="noStrike" spc="-1">
              <a:solidFill>
                <a:srgbClr val="000000"/>
              </a:solidFill>
              <a:uFill>
                <a:solidFill>
                  <a:srgbClr val="FFFFFF"/>
                </a:solidFill>
              </a:uFill>
              <a:latin typeface="Arial"/>
            </a:endParaRPr>
          </a:p>
        </p:txBody>
      </p:sp>
      <p:sp>
        <p:nvSpPr>
          <p:cNvPr id="355" name="TextShape 19"/>
          <p:cNvSpPr txBox="1"/>
          <p:nvPr/>
        </p:nvSpPr>
        <p:spPr>
          <a:xfrm>
            <a:off x="6338880" y="6973920"/>
            <a:ext cx="680400" cy="19836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parameter</a:t>
            </a:r>
            <a:endParaRPr lang="en-NZ" sz="1190" b="0" strike="noStrike" spc="-1">
              <a:solidFill>
                <a:srgbClr val="000000"/>
              </a:solidFill>
              <a:uFill>
                <a:solidFill>
                  <a:srgbClr val="FFFFFF"/>
                </a:solidFill>
              </a:uFill>
              <a:latin typeface="Arial"/>
            </a:endParaRPr>
          </a:p>
        </p:txBody>
      </p:sp>
      <p:sp>
        <p:nvSpPr>
          <p:cNvPr id="356" name="TextShape 20"/>
          <p:cNvSpPr txBox="1"/>
          <p:nvPr/>
        </p:nvSpPr>
        <p:spPr>
          <a:xfrm>
            <a:off x="2149920" y="6868080"/>
            <a:ext cx="1117800" cy="19836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average behavior</a:t>
            </a:r>
            <a:endParaRPr lang="en-NZ" sz="1190" b="0" strike="noStrike" spc="-1">
              <a:solidFill>
                <a:srgbClr val="000000"/>
              </a:solidFill>
              <a:uFill>
                <a:solidFill>
                  <a:srgbClr val="FFFFFF"/>
                </a:solidFill>
              </a:uFill>
              <a:latin typeface="Arial"/>
            </a:endParaRPr>
          </a:p>
        </p:txBody>
      </p:sp>
      <p:sp>
        <p:nvSpPr>
          <p:cNvPr id="357" name="TextShape 21"/>
          <p:cNvSpPr txBox="1"/>
          <p:nvPr/>
        </p:nvSpPr>
        <p:spPr>
          <a:xfrm>
            <a:off x="2351520" y="7049520"/>
            <a:ext cx="711000" cy="19836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of intruder</a:t>
            </a:r>
            <a:endParaRPr lang="en-NZ" sz="1190" b="0" strike="noStrike" spc="-1">
              <a:solidFill>
                <a:srgbClr val="000000"/>
              </a:solidFill>
              <a:uFill>
                <a:solidFill>
                  <a:srgbClr val="FFFFFF"/>
                </a:solidFill>
              </a:uFill>
              <a:latin typeface="Arial"/>
            </a:endParaRPr>
          </a:p>
        </p:txBody>
      </p:sp>
      <p:sp>
        <p:nvSpPr>
          <p:cNvPr id="358" name="TextShape 22"/>
          <p:cNvSpPr txBox="1"/>
          <p:nvPr/>
        </p:nvSpPr>
        <p:spPr>
          <a:xfrm>
            <a:off x="3769200" y="6868080"/>
            <a:ext cx="1117800" cy="19836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average behavior</a:t>
            </a:r>
            <a:endParaRPr lang="en-NZ" sz="1190" b="0" strike="noStrike" spc="-1">
              <a:solidFill>
                <a:srgbClr val="000000"/>
              </a:solidFill>
              <a:uFill>
                <a:solidFill>
                  <a:srgbClr val="FFFFFF"/>
                </a:solidFill>
              </a:uFill>
              <a:latin typeface="Arial"/>
            </a:endParaRPr>
          </a:p>
        </p:txBody>
      </p:sp>
      <p:sp>
        <p:nvSpPr>
          <p:cNvPr id="359" name="TextShape 23"/>
          <p:cNvSpPr txBox="1"/>
          <p:nvPr/>
        </p:nvSpPr>
        <p:spPr>
          <a:xfrm>
            <a:off x="3737880" y="7049520"/>
            <a:ext cx="1178640" cy="19836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of authorized user</a:t>
            </a:r>
            <a:endParaRPr lang="en-NZ" sz="1190" b="0" strike="noStrike" spc="-1">
              <a:solidFill>
                <a:srgbClr val="000000"/>
              </a:solidFill>
              <a:uFill>
                <a:solidFill>
                  <a:srgbClr val="FFFFFF"/>
                </a:solidFill>
              </a:uFill>
              <a:latin typeface="Arial"/>
            </a:endParaRPr>
          </a:p>
        </p:txBody>
      </p:sp>
      <p:sp>
        <p:nvSpPr>
          <p:cNvPr id="360" name="TextShape 24"/>
          <p:cNvSpPr txBox="1"/>
          <p:nvPr/>
        </p:nvSpPr>
        <p:spPr>
          <a:xfrm>
            <a:off x="473760" y="288000"/>
            <a:ext cx="879480" cy="25308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Probability</a:t>
            </a:r>
            <a:endParaRPr lang="en-NZ" sz="1190" b="0" strike="noStrike" spc="-1">
              <a:solidFill>
                <a:srgbClr val="000000"/>
              </a:solidFill>
              <a:uFill>
                <a:solidFill>
                  <a:srgbClr val="FFFFFF"/>
                </a:solidFill>
              </a:uFill>
              <a:latin typeface="Arial"/>
            </a:endParaRPr>
          </a:p>
        </p:txBody>
      </p:sp>
      <p:sp>
        <p:nvSpPr>
          <p:cNvPr id="361" name="Line 25"/>
          <p:cNvSpPr/>
          <p:nvPr/>
        </p:nvSpPr>
        <p:spPr>
          <a:xfrm flipH="1">
            <a:off x="4440240" y="3082680"/>
            <a:ext cx="3379680" cy="1859760"/>
          </a:xfrm>
          <a:prstGeom prst="line">
            <a:avLst/>
          </a:prstGeom>
          <a:ln w="21240">
            <a:solidFill>
              <a:srgbClr val="100F0D"/>
            </a:solidFill>
            <a:round/>
          </a:ln>
        </p:spPr>
        <p:style>
          <a:lnRef idx="0">
            <a:scrgbClr r="0" g="0" b="0"/>
          </a:lnRef>
          <a:fillRef idx="0">
            <a:scrgbClr r="0" g="0" b="0"/>
          </a:fillRef>
          <a:effectRef idx="0">
            <a:scrgbClr r="0" g="0" b="0"/>
          </a:effectRef>
          <a:fontRef idx="minor"/>
        </p:style>
      </p:sp>
      <p:sp>
        <p:nvSpPr>
          <p:cNvPr id="362" name="TextShape 26"/>
          <p:cNvSpPr txBox="1"/>
          <p:nvPr/>
        </p:nvSpPr>
        <p:spPr>
          <a:xfrm>
            <a:off x="288000" y="519480"/>
            <a:ext cx="1247400" cy="253080"/>
          </a:xfrm>
          <a:prstGeom prst="rect">
            <a:avLst/>
          </a:prstGeom>
          <a:noFill/>
          <a:ln>
            <a:noFill/>
          </a:ln>
        </p:spPr>
        <p:txBody>
          <a:bodyPr lIns="0" tIns="0" rIns="0" bIns="0"/>
          <a:lstStyle/>
          <a:p>
            <a:r>
              <a:rPr lang="en-NZ" sz="1190" b="1" strike="noStrike" spc="-1">
                <a:solidFill>
                  <a:srgbClr val="100F0D"/>
                </a:solidFill>
                <a:uFill>
                  <a:solidFill>
                    <a:srgbClr val="FFFFFF"/>
                  </a:solidFill>
                </a:uFill>
                <a:latin typeface="Times New Roman"/>
              </a:rPr>
              <a:t>density function</a:t>
            </a:r>
            <a:endParaRPr lang="en-NZ" sz="119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457200" y="0"/>
            <a:ext cx="8229240" cy="1599840"/>
          </a:xfrm>
          <a:prstGeom prst="rect">
            <a:avLst/>
          </a:prstGeom>
          <a:noFill/>
          <a:ln>
            <a:noFill/>
          </a:ln>
        </p:spPr>
        <p:txBody>
          <a:bodyPr anchor="b"/>
          <a:lstStyle/>
          <a:p>
            <a:pPr algn="ctr">
              <a:lnSpc>
                <a:spcPts val="2046"/>
              </a:lnSpc>
            </a:pPr>
            <a:r>
              <a:rPr lang="en-AU" sz="5400" b="0" strike="noStrike" spc="-1">
                <a:solidFill>
                  <a:srgbClr val="FFB91D"/>
                </a:solidFill>
                <a:uFill>
                  <a:solidFill>
                    <a:srgbClr val="FFFFFF"/>
                  </a:solidFill>
                </a:uFill>
                <a:latin typeface="Palatino Linotype"/>
              </a:rPr>
              <a:t>IDS Requirements</a:t>
            </a:r>
            <a:endParaRPr lang="en-AU" sz="5400" b="0" strike="noStrike" spc="-1">
              <a:solidFill>
                <a:srgbClr val="FFFFFF"/>
              </a:solidFill>
              <a:uFill>
                <a:solidFill>
                  <a:srgbClr val="FFFFFF"/>
                </a:solidFill>
              </a:uFill>
              <a:latin typeface="Arial"/>
            </a:endParaRPr>
          </a:p>
        </p:txBody>
      </p:sp>
      <p:sp>
        <p:nvSpPr>
          <p:cNvPr id="364" name="CustomShape 2"/>
          <p:cNvSpPr/>
          <p:nvPr/>
        </p:nvSpPr>
        <p:spPr>
          <a:xfrm>
            <a:off x="855720" y="1906560"/>
            <a:ext cx="2322360" cy="1393200"/>
          </a:xfrm>
          <a:prstGeom prst="rect">
            <a:avLst/>
          </a:prstGeom>
          <a:solidFill>
            <a:schemeClr val="accent2"/>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83880" tIns="83880" rIns="83880" bIns="83880" anchor="ctr"/>
          <a:lstStyle/>
          <a:p>
            <a:pPr algn="ctr">
              <a:lnSpc>
                <a:spcPct val="90000"/>
              </a:lnSpc>
            </a:pPr>
            <a:r>
              <a:rPr lang="en-NZ" sz="2200" b="1" strike="noStrike" spc="-1">
                <a:solidFill>
                  <a:srgbClr val="800000"/>
                </a:solidFill>
                <a:uFill>
                  <a:solidFill>
                    <a:srgbClr val="FFFFFF"/>
                  </a:solidFill>
                </a:uFill>
                <a:latin typeface="Century Gothic"/>
              </a:rPr>
              <a:t>Run continually</a:t>
            </a:r>
            <a:endParaRPr lang="en-NZ" sz="1800" b="0" strike="noStrike" spc="-1">
              <a:solidFill>
                <a:srgbClr val="000000"/>
              </a:solidFill>
              <a:uFill>
                <a:solidFill>
                  <a:srgbClr val="FFFFFF"/>
                </a:solidFill>
              </a:uFill>
              <a:latin typeface="Arial"/>
            </a:endParaRPr>
          </a:p>
        </p:txBody>
      </p:sp>
      <p:sp>
        <p:nvSpPr>
          <p:cNvPr id="365" name="CustomShape 3"/>
          <p:cNvSpPr/>
          <p:nvPr/>
        </p:nvSpPr>
        <p:spPr>
          <a:xfrm>
            <a:off x="3410640" y="1906560"/>
            <a:ext cx="2322360" cy="13932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83880" tIns="83880" rIns="83880" bIns="83880" anchor="ctr"/>
          <a:lstStyle/>
          <a:p>
            <a:pPr algn="ctr">
              <a:lnSpc>
                <a:spcPct val="90000"/>
              </a:lnSpc>
            </a:pPr>
            <a:r>
              <a:rPr lang="en-NZ" sz="2200" b="1" strike="noStrike" spc="-1">
                <a:solidFill>
                  <a:srgbClr val="000000"/>
                </a:solidFill>
                <a:uFill>
                  <a:solidFill>
                    <a:srgbClr val="FFFFFF"/>
                  </a:solidFill>
                </a:uFill>
                <a:latin typeface="Century Gothic"/>
              </a:rPr>
              <a:t>Be fault tolerant</a:t>
            </a:r>
            <a:endParaRPr lang="en-NZ" sz="1800" b="0" strike="noStrike" spc="-1">
              <a:solidFill>
                <a:srgbClr val="000000"/>
              </a:solidFill>
              <a:uFill>
                <a:solidFill>
                  <a:srgbClr val="FFFFFF"/>
                </a:solidFill>
              </a:uFill>
              <a:latin typeface="Arial"/>
            </a:endParaRPr>
          </a:p>
        </p:txBody>
      </p:sp>
      <p:sp>
        <p:nvSpPr>
          <p:cNvPr id="366" name="CustomShape 4"/>
          <p:cNvSpPr/>
          <p:nvPr/>
        </p:nvSpPr>
        <p:spPr>
          <a:xfrm>
            <a:off x="5965560" y="1906560"/>
            <a:ext cx="2322360" cy="1393200"/>
          </a:xfrm>
          <a:prstGeom prst="rect">
            <a:avLst/>
          </a:prstGeom>
          <a:solidFill>
            <a:schemeClr val="accent2"/>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83880" tIns="83880" rIns="83880" bIns="83880" anchor="ctr"/>
          <a:lstStyle/>
          <a:p>
            <a:pPr algn="ctr">
              <a:lnSpc>
                <a:spcPct val="90000"/>
              </a:lnSpc>
            </a:pPr>
            <a:r>
              <a:rPr lang="en-NZ" sz="2200" b="1" strike="noStrike" spc="-1">
                <a:solidFill>
                  <a:srgbClr val="800000"/>
                </a:solidFill>
                <a:uFill>
                  <a:solidFill>
                    <a:srgbClr val="FFFFFF"/>
                  </a:solidFill>
                </a:uFill>
                <a:latin typeface="Century Gothic"/>
              </a:rPr>
              <a:t>Resist subversion</a:t>
            </a:r>
            <a:endParaRPr lang="en-NZ" sz="1800" b="0" strike="noStrike" spc="-1">
              <a:solidFill>
                <a:srgbClr val="000000"/>
              </a:solidFill>
              <a:uFill>
                <a:solidFill>
                  <a:srgbClr val="FFFFFF"/>
                </a:solidFill>
              </a:uFill>
              <a:latin typeface="Arial"/>
            </a:endParaRPr>
          </a:p>
        </p:txBody>
      </p:sp>
      <p:sp>
        <p:nvSpPr>
          <p:cNvPr id="367" name="CustomShape 5"/>
          <p:cNvSpPr/>
          <p:nvPr/>
        </p:nvSpPr>
        <p:spPr>
          <a:xfrm>
            <a:off x="855720" y="3532320"/>
            <a:ext cx="2322360" cy="13932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83880" tIns="83880" rIns="83880" bIns="83880" anchor="ctr"/>
          <a:lstStyle/>
          <a:p>
            <a:pPr algn="ctr">
              <a:lnSpc>
                <a:spcPct val="90000"/>
              </a:lnSpc>
            </a:pPr>
            <a:r>
              <a:rPr lang="en-NZ" sz="2200" b="1" strike="noStrike" spc="-1">
                <a:solidFill>
                  <a:srgbClr val="000000"/>
                </a:solidFill>
                <a:uFill>
                  <a:solidFill>
                    <a:srgbClr val="FFFFFF"/>
                  </a:solidFill>
                </a:uFill>
                <a:latin typeface="Century Gothic"/>
              </a:rPr>
              <a:t>Impose a minimal overhead on system</a:t>
            </a:r>
            <a:endParaRPr lang="en-NZ" sz="1800" b="0" strike="noStrike" spc="-1">
              <a:solidFill>
                <a:srgbClr val="000000"/>
              </a:solidFill>
              <a:uFill>
                <a:solidFill>
                  <a:srgbClr val="FFFFFF"/>
                </a:solidFill>
              </a:uFill>
              <a:latin typeface="Arial"/>
            </a:endParaRPr>
          </a:p>
        </p:txBody>
      </p:sp>
      <p:sp>
        <p:nvSpPr>
          <p:cNvPr id="368" name="CustomShape 6"/>
          <p:cNvSpPr/>
          <p:nvPr/>
        </p:nvSpPr>
        <p:spPr>
          <a:xfrm>
            <a:off x="3410640" y="3532320"/>
            <a:ext cx="2322360" cy="1393200"/>
          </a:xfrm>
          <a:prstGeom prst="rect">
            <a:avLst/>
          </a:prstGeom>
          <a:solidFill>
            <a:schemeClr val="accent2"/>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83880" tIns="83880" rIns="83880" bIns="83880" anchor="ctr"/>
          <a:lstStyle/>
          <a:p>
            <a:pPr algn="ctr">
              <a:lnSpc>
                <a:spcPct val="90000"/>
              </a:lnSpc>
            </a:pPr>
            <a:r>
              <a:rPr lang="en-NZ" sz="2200" b="1" strike="noStrike" spc="-1">
                <a:solidFill>
                  <a:srgbClr val="800000"/>
                </a:solidFill>
                <a:uFill>
                  <a:solidFill>
                    <a:srgbClr val="FFFFFF"/>
                  </a:solidFill>
                </a:uFill>
                <a:latin typeface="Century Gothic"/>
              </a:rPr>
              <a:t>Configured according to system security policies </a:t>
            </a:r>
            <a:endParaRPr lang="en-NZ" sz="1800" b="0" strike="noStrike" spc="-1">
              <a:solidFill>
                <a:srgbClr val="000000"/>
              </a:solidFill>
              <a:uFill>
                <a:solidFill>
                  <a:srgbClr val="FFFFFF"/>
                </a:solidFill>
              </a:uFill>
              <a:latin typeface="Arial"/>
            </a:endParaRPr>
          </a:p>
        </p:txBody>
      </p:sp>
      <p:sp>
        <p:nvSpPr>
          <p:cNvPr id="369" name="CustomShape 7"/>
          <p:cNvSpPr/>
          <p:nvPr/>
        </p:nvSpPr>
        <p:spPr>
          <a:xfrm>
            <a:off x="5965560" y="3532320"/>
            <a:ext cx="2322360" cy="13932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83880" tIns="83880" rIns="83880" bIns="83880" anchor="ctr"/>
          <a:lstStyle/>
          <a:p>
            <a:pPr algn="ctr">
              <a:lnSpc>
                <a:spcPct val="90000"/>
              </a:lnSpc>
            </a:pPr>
            <a:r>
              <a:rPr lang="en-NZ" sz="2200" b="1" strike="noStrike" spc="-1">
                <a:solidFill>
                  <a:srgbClr val="000000"/>
                </a:solidFill>
                <a:uFill>
                  <a:solidFill>
                    <a:srgbClr val="FFFFFF"/>
                  </a:solidFill>
                </a:uFill>
                <a:latin typeface="Century Gothic"/>
              </a:rPr>
              <a:t>Adapt to changes in systems and users</a:t>
            </a:r>
            <a:endParaRPr lang="en-NZ" sz="1800" b="0" strike="noStrike" spc="-1">
              <a:solidFill>
                <a:srgbClr val="000000"/>
              </a:solidFill>
              <a:uFill>
                <a:solidFill>
                  <a:srgbClr val="FFFFFF"/>
                </a:solidFill>
              </a:uFill>
              <a:latin typeface="Arial"/>
            </a:endParaRPr>
          </a:p>
        </p:txBody>
      </p:sp>
      <p:sp>
        <p:nvSpPr>
          <p:cNvPr id="370" name="CustomShape 8"/>
          <p:cNvSpPr/>
          <p:nvPr/>
        </p:nvSpPr>
        <p:spPr>
          <a:xfrm>
            <a:off x="855720" y="5158080"/>
            <a:ext cx="2322360" cy="1393200"/>
          </a:xfrm>
          <a:prstGeom prst="rect">
            <a:avLst/>
          </a:prstGeom>
          <a:solidFill>
            <a:schemeClr val="accent2"/>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83880" tIns="83880" rIns="83880" bIns="83880" anchor="ctr"/>
          <a:lstStyle/>
          <a:p>
            <a:pPr algn="ctr">
              <a:lnSpc>
                <a:spcPct val="90000"/>
              </a:lnSpc>
            </a:pPr>
            <a:r>
              <a:rPr lang="en-NZ" sz="2200" b="1" strike="noStrike" spc="-1">
                <a:solidFill>
                  <a:srgbClr val="800000"/>
                </a:solidFill>
                <a:uFill>
                  <a:solidFill>
                    <a:srgbClr val="FFFFFF"/>
                  </a:solidFill>
                </a:uFill>
                <a:latin typeface="Century Gothic"/>
              </a:rPr>
              <a:t>Scale to monitor large numbers of systems</a:t>
            </a:r>
            <a:endParaRPr lang="en-NZ" sz="1800" b="0" strike="noStrike" spc="-1">
              <a:solidFill>
                <a:srgbClr val="000000"/>
              </a:solidFill>
              <a:uFill>
                <a:solidFill>
                  <a:srgbClr val="FFFFFF"/>
                </a:solidFill>
              </a:uFill>
              <a:latin typeface="Arial"/>
            </a:endParaRPr>
          </a:p>
        </p:txBody>
      </p:sp>
      <p:sp>
        <p:nvSpPr>
          <p:cNvPr id="371" name="CustomShape 9"/>
          <p:cNvSpPr/>
          <p:nvPr/>
        </p:nvSpPr>
        <p:spPr>
          <a:xfrm>
            <a:off x="3410640" y="5158080"/>
            <a:ext cx="2322360" cy="1393200"/>
          </a:xfrm>
          <a:prstGeom prst="rect">
            <a:avLst/>
          </a:prstGeom>
          <a:gradFill>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83880" tIns="83880" rIns="83880" bIns="83880" anchor="ctr"/>
          <a:lstStyle/>
          <a:p>
            <a:pPr algn="ctr">
              <a:lnSpc>
                <a:spcPct val="90000"/>
              </a:lnSpc>
            </a:pPr>
            <a:r>
              <a:rPr lang="en-NZ" sz="2200" b="1" strike="noStrike" spc="-1">
                <a:solidFill>
                  <a:srgbClr val="000000"/>
                </a:solidFill>
                <a:uFill>
                  <a:solidFill>
                    <a:srgbClr val="FFFFFF"/>
                  </a:solidFill>
                </a:uFill>
                <a:latin typeface="Century Gothic"/>
              </a:rPr>
              <a:t>Provide graceful degradation of service</a:t>
            </a:r>
            <a:endParaRPr lang="en-NZ" sz="1800" b="0" strike="noStrike" spc="-1">
              <a:solidFill>
                <a:srgbClr val="000000"/>
              </a:solidFill>
              <a:uFill>
                <a:solidFill>
                  <a:srgbClr val="FFFFFF"/>
                </a:solidFill>
              </a:uFill>
              <a:latin typeface="Arial"/>
            </a:endParaRPr>
          </a:p>
        </p:txBody>
      </p:sp>
      <p:sp>
        <p:nvSpPr>
          <p:cNvPr id="372" name="CustomShape 10"/>
          <p:cNvSpPr/>
          <p:nvPr/>
        </p:nvSpPr>
        <p:spPr>
          <a:xfrm>
            <a:off x="5965560" y="5158080"/>
            <a:ext cx="2322360" cy="1393200"/>
          </a:xfrm>
          <a:prstGeom prst="rect">
            <a:avLst/>
          </a:prstGeom>
          <a:solidFill>
            <a:schemeClr val="accent2"/>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83880" tIns="83880" rIns="83880" bIns="83880" anchor="ctr"/>
          <a:lstStyle/>
          <a:p>
            <a:pPr algn="ctr">
              <a:lnSpc>
                <a:spcPct val="90000"/>
              </a:lnSpc>
            </a:pPr>
            <a:r>
              <a:rPr lang="en-NZ" sz="2200" b="1" strike="noStrike" spc="-1">
                <a:solidFill>
                  <a:srgbClr val="800000"/>
                </a:solidFill>
                <a:uFill>
                  <a:solidFill>
                    <a:srgbClr val="FFFFFF"/>
                  </a:solidFill>
                </a:uFill>
                <a:latin typeface="Century Gothic"/>
              </a:rPr>
              <a:t>Allow dynamic reconfiguration</a:t>
            </a:r>
            <a:endParaRPr lang="en-NZ"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extShape 1"/>
          <p:cNvSpPr txBox="1"/>
          <p:nvPr/>
        </p:nvSpPr>
        <p:spPr>
          <a:xfrm>
            <a:off x="457200" y="0"/>
            <a:ext cx="8229240" cy="1124280"/>
          </a:xfrm>
          <a:prstGeom prst="rect">
            <a:avLst/>
          </a:prstGeom>
          <a:noFill/>
          <a:ln>
            <a:noFill/>
          </a:ln>
        </p:spPr>
        <p:txBody>
          <a:bodyPr anchor="b"/>
          <a:lstStyle/>
          <a:p>
            <a:pPr algn="ctr">
              <a:lnSpc>
                <a:spcPct val="100000"/>
              </a:lnSpc>
            </a:pPr>
            <a:r>
              <a:rPr lang="en-AU" sz="5400" b="0" strike="noStrike" spc="-1">
                <a:solidFill>
                  <a:srgbClr val="FFB91D"/>
                </a:solidFill>
                <a:uFill>
                  <a:solidFill>
                    <a:srgbClr val="FFFFFF"/>
                  </a:solidFill>
                </a:uFill>
                <a:latin typeface="Palatino Linotype"/>
              </a:rPr>
              <a:t>Analysis Approaches</a:t>
            </a:r>
            <a:endParaRPr lang="en-AU" sz="5400" b="0" strike="noStrike" spc="-1">
              <a:solidFill>
                <a:srgbClr val="FFFFFF"/>
              </a:solidFill>
              <a:uFill>
                <a:solidFill>
                  <a:srgbClr val="FFFFFF"/>
                </a:solidFill>
              </a:uFill>
              <a:latin typeface="Arial"/>
            </a:endParaRPr>
          </a:p>
        </p:txBody>
      </p:sp>
      <p:sp>
        <p:nvSpPr>
          <p:cNvPr id="374" name="TextShape 2"/>
          <p:cNvSpPr txBox="1"/>
          <p:nvPr/>
        </p:nvSpPr>
        <p:spPr>
          <a:xfrm>
            <a:off x="467640" y="1700640"/>
            <a:ext cx="3931560" cy="573480"/>
          </a:xfrm>
          <a:prstGeom prst="rect">
            <a:avLst/>
          </a:prstGeom>
          <a:solidFill>
            <a:srgbClr val="CCB400"/>
          </a:solidFill>
          <a:ln>
            <a:solidFill>
              <a:srgbClr val="CCB400"/>
            </a:solidFill>
          </a:ln>
        </p:spPr>
        <p:txBody>
          <a:bodyPr anchor="b"/>
          <a:lstStyle/>
          <a:p>
            <a:pPr algn="ctr">
              <a:lnSpc>
                <a:spcPct val="100000"/>
              </a:lnSpc>
            </a:pPr>
            <a:r>
              <a:rPr lang="en-AU" sz="2800" b="0" strike="noStrike" spc="-1">
                <a:solidFill>
                  <a:srgbClr val="800000"/>
                </a:solidFill>
                <a:uFill>
                  <a:solidFill>
                    <a:srgbClr val="FFFFFF"/>
                  </a:solidFill>
                </a:uFill>
                <a:latin typeface="Century Gothic"/>
              </a:rPr>
              <a:t>Anomaly detection</a:t>
            </a:r>
            <a:endParaRPr lang="en-AU" sz="2400" b="0" strike="noStrike" spc="-1">
              <a:solidFill>
                <a:srgbClr val="FFFFFF"/>
              </a:solidFill>
              <a:uFill>
                <a:solidFill>
                  <a:srgbClr val="FFFFFF"/>
                </a:solidFill>
              </a:uFill>
              <a:latin typeface="Century Gothic"/>
            </a:endParaRPr>
          </a:p>
        </p:txBody>
      </p:sp>
      <p:sp>
        <p:nvSpPr>
          <p:cNvPr id="375" name="TextShape 3"/>
          <p:cNvSpPr txBox="1"/>
          <p:nvPr/>
        </p:nvSpPr>
        <p:spPr>
          <a:xfrm>
            <a:off x="4716000" y="1484640"/>
            <a:ext cx="3931560" cy="947520"/>
          </a:xfrm>
          <a:prstGeom prst="rect">
            <a:avLst/>
          </a:prstGeom>
          <a:solidFill>
            <a:srgbClr val="CCB400"/>
          </a:solidFill>
          <a:ln>
            <a:noFill/>
          </a:ln>
        </p:spPr>
        <p:txBody>
          <a:bodyPr anchor="b"/>
          <a:lstStyle/>
          <a:p>
            <a:pPr algn="ctr">
              <a:lnSpc>
                <a:spcPct val="100000"/>
              </a:lnSpc>
            </a:pPr>
            <a:r>
              <a:rPr lang="en-AU" sz="2800" b="0" strike="noStrike" spc="-1">
                <a:solidFill>
                  <a:srgbClr val="800000"/>
                </a:solidFill>
                <a:uFill>
                  <a:solidFill>
                    <a:srgbClr val="FFFFFF"/>
                  </a:solidFill>
                </a:uFill>
                <a:latin typeface="Century Gothic"/>
              </a:rPr>
              <a:t>Signature/Heuristic detection</a:t>
            </a:r>
            <a:endParaRPr lang="en-AU" sz="2400" b="0" strike="noStrike" spc="-1">
              <a:solidFill>
                <a:srgbClr val="FFFFFF"/>
              </a:solidFill>
              <a:uFill>
                <a:solidFill>
                  <a:srgbClr val="FFFFFF"/>
                </a:solidFill>
              </a:uFill>
              <a:latin typeface="Century Gothic"/>
            </a:endParaRPr>
          </a:p>
        </p:txBody>
      </p:sp>
      <p:sp>
        <p:nvSpPr>
          <p:cNvPr id="376" name="TextShape 4"/>
          <p:cNvSpPr txBox="1"/>
          <p:nvPr/>
        </p:nvSpPr>
        <p:spPr>
          <a:xfrm>
            <a:off x="467640" y="2709000"/>
            <a:ext cx="3931560" cy="3827520"/>
          </a:xfrm>
          <a:prstGeom prst="rect">
            <a:avLst/>
          </a:prstGeom>
          <a:noFill/>
          <a:ln>
            <a:noFill/>
          </a:ln>
        </p:spPr>
        <p:txBody>
          <a:bodyPr/>
          <a:lstStyle/>
          <a:p>
            <a:pPr marL="343080" indent="-342720">
              <a:lnSpc>
                <a:spcPct val="100000"/>
              </a:lnSpc>
              <a:buClr>
                <a:srgbClr val="FFFFFF"/>
              </a:buClr>
              <a:buSzPct val="140000"/>
              <a:buFont typeface="Arial"/>
              <a:buChar char="•"/>
            </a:pPr>
            <a:r>
              <a:rPr lang="en-AU" sz="2400" b="0" strike="noStrike" spc="-1">
                <a:solidFill>
                  <a:srgbClr val="FFFFFF"/>
                </a:solidFill>
                <a:uFill>
                  <a:solidFill>
                    <a:srgbClr val="FFFFFF"/>
                  </a:solidFill>
                </a:uFill>
                <a:latin typeface="Century Gothic"/>
              </a:rPr>
              <a:t>Involves the collection of data relating to the behavior of legitimate users over a period of time</a:t>
            </a:r>
          </a:p>
          <a:p>
            <a:pPr marL="343080" indent="-342720">
              <a:lnSpc>
                <a:spcPct val="100000"/>
              </a:lnSpc>
              <a:buClr>
                <a:srgbClr val="FFFFFF"/>
              </a:buClr>
              <a:buSzPct val="140000"/>
              <a:buFont typeface="Arial"/>
              <a:buChar char="•"/>
            </a:pPr>
            <a:r>
              <a:rPr lang="en-AU" sz="2400" b="0" strike="noStrike" spc="-1">
                <a:solidFill>
                  <a:srgbClr val="FFFFFF"/>
                </a:solidFill>
                <a:uFill>
                  <a:solidFill>
                    <a:srgbClr val="FFFFFF"/>
                  </a:solidFill>
                </a:uFill>
                <a:latin typeface="Century Gothic"/>
              </a:rPr>
              <a:t>Current observed behavior is analyzed to determine whether this behavior is that of a legitimate user or that of an intruder</a:t>
            </a:r>
          </a:p>
        </p:txBody>
      </p:sp>
      <p:sp>
        <p:nvSpPr>
          <p:cNvPr id="377" name="TextShape 5"/>
          <p:cNvSpPr txBox="1"/>
          <p:nvPr/>
        </p:nvSpPr>
        <p:spPr>
          <a:xfrm>
            <a:off x="4716000" y="2637000"/>
            <a:ext cx="3931560" cy="3446640"/>
          </a:xfrm>
          <a:prstGeom prst="rect">
            <a:avLst/>
          </a:prstGeom>
          <a:noFill/>
          <a:ln>
            <a:noFill/>
          </a:ln>
        </p:spPr>
        <p:txBody>
          <a:bodyPr/>
          <a:lstStyle/>
          <a:p>
            <a:pPr marL="343080" indent="-342720">
              <a:lnSpc>
                <a:spcPct val="100000"/>
              </a:lnSpc>
              <a:buClr>
                <a:srgbClr val="FFFFFF"/>
              </a:buClr>
              <a:buSzPct val="140000"/>
              <a:buFont typeface="Arial"/>
              <a:buChar char="•"/>
            </a:pPr>
            <a:r>
              <a:rPr lang="en-AU" sz="2200" b="0" strike="noStrike" spc="-1">
                <a:solidFill>
                  <a:srgbClr val="FFFFFF"/>
                </a:solidFill>
                <a:uFill>
                  <a:solidFill>
                    <a:srgbClr val="FFFFFF"/>
                  </a:solidFill>
                </a:uFill>
                <a:latin typeface="Century Gothic"/>
              </a:rPr>
              <a:t>Uses a set of known malicious data patterns or attack rules that are compared with current behavior</a:t>
            </a:r>
            <a:endParaRPr lang="en-AU" sz="2400" b="0" strike="noStrike" spc="-1">
              <a:solidFill>
                <a:srgbClr val="FFFFFF"/>
              </a:solidFill>
              <a:uFill>
                <a:solidFill>
                  <a:srgbClr val="FFFFFF"/>
                </a:solidFill>
              </a:uFill>
              <a:latin typeface="Century Gothic"/>
            </a:endParaRPr>
          </a:p>
          <a:p>
            <a:pPr marL="343080" indent="-342720">
              <a:lnSpc>
                <a:spcPct val="100000"/>
              </a:lnSpc>
              <a:buClr>
                <a:srgbClr val="FFFFFF"/>
              </a:buClr>
              <a:buSzPct val="140000"/>
              <a:buFont typeface="Arial"/>
              <a:buChar char="•"/>
            </a:pPr>
            <a:r>
              <a:rPr lang="en-AU" sz="2200" b="0" strike="noStrike" spc="-1">
                <a:solidFill>
                  <a:srgbClr val="FFFFFF"/>
                </a:solidFill>
                <a:uFill>
                  <a:solidFill>
                    <a:srgbClr val="FFFFFF"/>
                  </a:solidFill>
                </a:uFill>
                <a:latin typeface="Century Gothic"/>
              </a:rPr>
              <a:t>Also known as misuse detection</a:t>
            </a:r>
            <a:endParaRPr lang="en-AU" sz="2400" b="0" strike="noStrike" spc="-1">
              <a:solidFill>
                <a:srgbClr val="FFFFFF"/>
              </a:solidFill>
              <a:uFill>
                <a:solidFill>
                  <a:srgbClr val="FFFFFF"/>
                </a:solidFill>
              </a:uFill>
              <a:latin typeface="Century Gothic"/>
            </a:endParaRPr>
          </a:p>
          <a:p>
            <a:pPr marL="343080" indent="-342720">
              <a:lnSpc>
                <a:spcPct val="100000"/>
              </a:lnSpc>
              <a:buClr>
                <a:srgbClr val="FFFFFF"/>
              </a:buClr>
              <a:buSzPct val="140000"/>
              <a:buFont typeface="Arial"/>
              <a:buChar char="•"/>
            </a:pPr>
            <a:r>
              <a:rPr lang="en-AU" sz="2200" b="0" strike="noStrike" spc="-1">
                <a:solidFill>
                  <a:srgbClr val="FFFFFF"/>
                </a:solidFill>
                <a:uFill>
                  <a:solidFill>
                    <a:srgbClr val="FFFFFF"/>
                  </a:solidFill>
                </a:uFill>
                <a:latin typeface="Century Gothic"/>
              </a:rPr>
              <a:t>Can only identify known attacks for which it has patterns or rules</a:t>
            </a:r>
            <a:endParaRPr lang="en-AU" sz="2400" b="0" strike="noStrike" spc="-1">
              <a:solidFill>
                <a:srgbClr val="FFFFFF"/>
              </a:solidFill>
              <a:uFill>
                <a:solidFill>
                  <a:srgbClr val="FFFFFF"/>
                </a:solidFill>
              </a:uFill>
              <a:latin typeface="Century Gothic"/>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28085</TotalTime>
  <Words>13407</Words>
  <Application>Microsoft Office PowerPoint</Application>
  <PresentationFormat>On-screen Show (4:3)</PresentationFormat>
  <Paragraphs>1434</Paragraphs>
  <Slides>38</Slides>
  <Notes>38</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38</vt:i4>
      </vt:variant>
    </vt:vector>
  </HeadingPairs>
  <TitlesOfParts>
    <vt:vector size="54" baseType="lpstr">
      <vt:lpstr>Arial</vt:lpstr>
      <vt:lpstr>Century Gothic</vt:lpstr>
      <vt:lpstr>Courier</vt:lpstr>
      <vt:lpstr>Courier New</vt:lpstr>
      <vt:lpstr>DejaVu Sans</vt:lpstr>
      <vt:lpstr>Palatino Linotype</vt:lpstr>
      <vt:lpstr>Symbol</vt:lpstr>
      <vt:lpstr>Times New Roman</vt:lpstr>
      <vt:lpstr>Times-Roman</vt:lpstr>
      <vt:lpstr>Wingdings</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Computer Science, UNSW@ADFA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6 Lecture Overheads</dc:subject>
  <dc:creator>Dr Lawrie Brown</dc:creator>
  <dc:description/>
  <cp:lastModifiedBy>Ian Welch</cp:lastModifiedBy>
  <cp:revision>190</cp:revision>
  <dcterms:created xsi:type="dcterms:W3CDTF">2014-09-08T16:25:16Z</dcterms:created>
  <dcterms:modified xsi:type="dcterms:W3CDTF">2017-08-20T01:54:35Z</dcterms:modified>
  <dc:language>en-NZ</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Computer Science, UNSW@ADFA</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41</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41</vt:i4>
  </property>
</Properties>
</file>